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9" r:id="rId3"/>
    <p:sldId id="271" r:id="rId4"/>
    <p:sldId id="275" r:id="rId5"/>
    <p:sldId id="274" r:id="rId6"/>
    <p:sldId id="258" r:id="rId7"/>
    <p:sldId id="257" r:id="rId8"/>
    <p:sldId id="260" r:id="rId9"/>
    <p:sldId id="268" r:id="rId10"/>
    <p:sldId id="266" r:id="rId11"/>
    <p:sldId id="262" r:id="rId12"/>
    <p:sldId id="270" r:id="rId13"/>
    <p:sldId id="272" r:id="rId14"/>
    <p:sldId id="273" r:id="rId15"/>
    <p:sldId id="263" r:id="rId16"/>
    <p:sldId id="261" r:id="rId17"/>
    <p:sldId id="267" r:id="rId18"/>
    <p:sldId id="259" r:id="rId19"/>
    <p:sldId id="265" r:id="rId20"/>
    <p:sldId id="264" r:id="rId2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0BD1FE-3666-4662-B8AA-39A5ACF63030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72B5B1-3BED-4722-9009-E2A31E3C45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3990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91888-1CFF-00D0-8FB7-84CE1D88C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52342C-5714-2E2F-308E-7BCB2C7CC5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66F0A8-CF7F-65E0-705B-695829A4D0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D6E63-6578-99D4-42EB-296B99CC3F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026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F4618-5B62-DF46-D50D-0EB71D2839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787E6E6-73B4-B6FE-ACCD-A70B3FADD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72D92D1-25C8-9344-3A60-906ED9BEF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271A-2292-4319-971F-AC923A265E98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866DF7-C1EB-9F37-0104-209136D01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EB21D5-4289-E1A3-2E39-3A3746E7E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3DD23-D397-4FBA-B8A1-EE5F97A5C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9803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0B3115-38D2-E7D4-195F-3A48A8AD7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B0B7575-7C29-360E-5C39-4DD9F5CA1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B40F834-30AF-8209-5C38-A5E2E3880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271A-2292-4319-971F-AC923A265E98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75EABE-105D-7332-273A-6555ADA1B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109EC4-C38A-FEBF-B07A-5C1C754C8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3DD23-D397-4FBA-B8A1-EE5F97A5C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0659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1809A9-C013-0C06-64DC-F79070BAE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8527746-F4FD-0DD7-D132-CD3ADBE57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8C45C3-8E35-549C-515B-B7F58E6F5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271A-2292-4319-971F-AC923A265E98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CCE15F-F6BA-0969-8C13-E2E9CAFCE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96077A3-BEBE-D0B3-5D76-A5B0581AF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3DD23-D397-4FBA-B8A1-EE5F97A5C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1919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299CF4-820B-0830-624D-CACA967EE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DFB7C34-93C1-A9DA-95E0-D5D2B84F59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002DEDC-D519-588F-C56B-4DEB5FE760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CB963CB-86E4-A661-32DA-374A6FC01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271A-2292-4319-971F-AC923A265E98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D5DB197-42E2-0419-0B8C-B20370EAA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FA8E82B-2C39-89DC-4DCF-871BCCCFF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3DD23-D397-4FBA-B8A1-EE5F97A5C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146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96CCDD-2D51-3359-E77D-3ADB698F3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FFE1F89-9271-F4BB-111B-45F8826FF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B8A8855-75C8-F485-E57F-71433C6691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A2648E0-8B42-4B5D-77CF-5E3796CB22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2F59497-4B03-0993-26D2-BAD6109D1A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D602FE7-1072-2FFC-D240-F78438F6E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271A-2292-4319-971F-AC923A265E98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DF13C8D-FA72-D81D-B1D4-34F847BA9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965033F-5D7F-78E6-78AA-B7A925591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3DD23-D397-4FBA-B8A1-EE5F97A5C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910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91315B-E5B2-811E-5D8D-51EB7D24E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54AB870-19F7-2EC4-C516-BAB578023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271A-2292-4319-971F-AC923A265E98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FA67094-4640-9E09-93DB-E4A767892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2A9D0B3-8CF1-297B-6EB1-325CBE76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3DD23-D397-4FBA-B8A1-EE5F97A5C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8799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4EC3249-A63C-AE3D-5DAA-C297F90DD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271A-2292-4319-971F-AC923A265E98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7CDA3E0-46A9-711B-7E7E-8DDD3A779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D47A5DE-A303-5D3D-0E50-5C35647BF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3DD23-D397-4FBA-B8A1-EE5F97A5C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1725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713D5F9-9E6B-7423-85CE-48AD22481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6A31ECD-74F0-84B3-1669-6C910C468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904890C-A333-4F11-41B0-E5D577B45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2FDDAC8-C981-FA49-D188-530BE1205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271A-2292-4319-971F-AC923A265E98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BA89668-6F9F-49DD-1156-A23F755D0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713CC49-97AC-4386-5396-078A30ECA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3DD23-D397-4FBA-B8A1-EE5F97A5C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0053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A8F2D1-73E0-0F4A-2A66-6294C45FF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5EE8CED-8D30-FF90-FA11-8D49565972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5CE316E-5505-155B-4487-687253DBB5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010EBB5-7217-0774-E3F5-AFBD24DA3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271A-2292-4319-971F-AC923A265E98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D1DD7A4-C813-9E1A-834C-78BC35F7F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F11883A-3AB8-0D7F-A381-B1618D907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3DD23-D397-4FBA-B8A1-EE5F97A5C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77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26B8E5-0480-8C2A-8AE6-9479D3702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264472D-A588-6B91-E2F8-2CF6423E6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FAB4930-915D-1C50-5310-B5CFEA145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271A-2292-4319-971F-AC923A265E98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9707E0-D013-D816-F74B-28802139B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3BFB40B-3BFC-1874-24D6-DA6E2E622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3DD23-D397-4FBA-B8A1-EE5F97A5C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1757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875FC2D-3919-1522-CD91-2F1FF27909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83ADB40-B3E0-8B7A-E1C0-27036716CF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6DA62E4-23A7-6045-FE55-3B5AE3D21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271A-2292-4319-971F-AC923A265E98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F7604D-36CB-930D-FF8E-0A70BE33F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D4A96A-ECC2-B8F1-81BC-9016ED681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3DD23-D397-4FBA-B8A1-EE5F97A5C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7122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108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FEEC3B3-9768-7888-4329-1B276BBD7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511CC20-EA06-339A-D5CF-7D90F32E2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B8D2D62-42A3-646E-8FA7-6B44AA764B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F5271A-2292-4319-971F-AC923A265E98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B43E850-5D9D-8C39-3C33-E60732C99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239CE0-E53C-2716-3DE2-4FDD1DC5F8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13DD23-D397-4FBA-B8A1-EE5F97A5C6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6158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1F6373-8121-A6D2-B0A8-F30ADC7D4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320" y="3429000"/>
            <a:ext cx="9144000" cy="2021840"/>
          </a:xfrm>
        </p:spPr>
        <p:txBody>
          <a:bodyPr/>
          <a:lstStyle/>
          <a:p>
            <a:r>
              <a:rPr kumimoji="1" lang="en-US" altLang="ja-JP" dirty="0"/>
              <a:t>Reflection of the workshop</a:t>
            </a:r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6F6C061-DFBC-666F-B857-EABB210374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5644449"/>
            <a:ext cx="9144000" cy="985044"/>
          </a:xfrm>
        </p:spPr>
        <p:txBody>
          <a:bodyPr/>
          <a:lstStyle/>
          <a:p>
            <a:r>
              <a:rPr kumimoji="1" lang="en-US" altLang="ja-JP" dirty="0"/>
              <a:t>Guo-qing Zheng</a:t>
            </a:r>
          </a:p>
          <a:p>
            <a:r>
              <a:rPr lang="en-US" altLang="ja-JP" dirty="0"/>
              <a:t>Okayama University</a:t>
            </a:r>
            <a:endParaRPr kumimoji="1" lang="ja-JP" alt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B394E0E-5F88-FAC2-B2AC-64CF77BEE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" y="0"/>
            <a:ext cx="12120880" cy="3235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4412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D628C5-845D-1C34-2B13-2F5458825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Many thanks to all of you for your contribution to and participating in this workshop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A9546C0-4B29-50E4-3A2C-1688D2DB3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10672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2B4D0-4529-BB5C-B744-F76158658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图片 58">
            <a:extLst>
              <a:ext uri="{FF2B5EF4-FFF2-40B4-BE49-F238E27FC236}">
                <a16:creationId xmlns:a16="http://schemas.microsoft.com/office/drawing/2014/main" id="{9968C400-075D-A98E-F2E6-C816805FE3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901" y="0"/>
            <a:ext cx="12215495" cy="2630170"/>
          </a:xfrm>
          <a:prstGeom prst="rect">
            <a:avLst/>
          </a:prstGeom>
        </p:spPr>
      </p:pic>
      <p:grpSp>
        <p:nvGrpSpPr>
          <p:cNvPr id="58" name="组合 57">
            <a:extLst>
              <a:ext uri="{FF2B5EF4-FFF2-40B4-BE49-F238E27FC236}">
                <a16:creationId xmlns:a16="http://schemas.microsoft.com/office/drawing/2014/main" id="{EA3D7AA4-498E-09EC-1E1C-71F0B54CCAB1}"/>
              </a:ext>
            </a:extLst>
          </p:cNvPr>
          <p:cNvGrpSpPr/>
          <p:nvPr/>
        </p:nvGrpSpPr>
        <p:grpSpPr>
          <a:xfrm>
            <a:off x="0" y="5998632"/>
            <a:ext cx="12191695" cy="884457"/>
            <a:chOff x="0" y="222755"/>
            <a:chExt cx="12191695" cy="884457"/>
          </a:xfrm>
        </p:grpSpPr>
        <p:sp>
          <p:nvSpPr>
            <p:cNvPr id="2" name="Shape 0">
              <a:extLst>
                <a:ext uri="{FF2B5EF4-FFF2-40B4-BE49-F238E27FC236}">
                  <a16:creationId xmlns:a16="http://schemas.microsoft.com/office/drawing/2014/main" id="{DB7FD43A-84C1-E3F2-0F6A-C715B9095C22}"/>
                </a:ext>
              </a:extLst>
            </p:cNvPr>
            <p:cNvSpPr/>
            <p:nvPr/>
          </p:nvSpPr>
          <p:spPr>
            <a:xfrm>
              <a:off x="0" y="222755"/>
              <a:ext cx="12191695" cy="837948"/>
            </a:xfrm>
            <a:prstGeom prst="rect">
              <a:avLst/>
            </a:prstGeom>
            <a:solidFill>
              <a:srgbClr val="EAF6FF"/>
            </a:solidFill>
            <a:ln w="12700">
              <a:solidFill>
                <a:srgbClr val="EAF6FF"/>
              </a:solidFill>
              <a:prstDash val="solid"/>
            </a:ln>
          </p:spPr>
          <p:txBody>
            <a:bodyPr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6C7A9712-75CB-FC4E-008E-3C6C5D51EA6A}"/>
                </a:ext>
              </a:extLst>
            </p:cNvPr>
            <p:cNvGrpSpPr/>
            <p:nvPr/>
          </p:nvGrpSpPr>
          <p:grpSpPr>
            <a:xfrm>
              <a:off x="54864" y="252144"/>
              <a:ext cx="11948082" cy="855068"/>
              <a:chOff x="54864" y="252144"/>
              <a:chExt cx="11948082" cy="855068"/>
            </a:xfrm>
          </p:grpSpPr>
          <p:sp>
            <p:nvSpPr>
              <p:cNvPr id="3" name="Shape 1">
                <a:extLst>
                  <a:ext uri="{FF2B5EF4-FFF2-40B4-BE49-F238E27FC236}">
                    <a16:creationId xmlns:a16="http://schemas.microsoft.com/office/drawing/2014/main" id="{FC067911-D947-3284-FD26-D0BFB1359085}"/>
                  </a:ext>
                </a:extLst>
              </p:cNvPr>
              <p:cNvSpPr/>
              <p:nvPr/>
            </p:nvSpPr>
            <p:spPr>
              <a:xfrm>
                <a:off x="54864" y="252144"/>
                <a:ext cx="347472" cy="749808"/>
              </a:xfrm>
              <a:prstGeom prst="parallelogram">
                <a:avLst/>
              </a:prstGeom>
              <a:solidFill>
                <a:srgbClr val="62B4F2">
                  <a:alpha val="60000"/>
                </a:srgbClr>
              </a:solidFill>
              <a:ln w="12700">
                <a:solidFill>
                  <a:srgbClr val="62B4F2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" name="Text 2">
                <a:extLst>
                  <a:ext uri="{FF2B5EF4-FFF2-40B4-BE49-F238E27FC236}">
                    <a16:creationId xmlns:a16="http://schemas.microsoft.com/office/drawing/2014/main" id="{26BE4F91-5400-AFB8-CAE8-18D9AA480CFF}"/>
                  </a:ext>
                </a:extLst>
              </p:cNvPr>
              <p:cNvSpPr/>
              <p:nvPr/>
            </p:nvSpPr>
            <p:spPr>
              <a:xfrm>
                <a:off x="1143000" y="269264"/>
                <a:ext cx="7955280" cy="475488"/>
              </a:xfrm>
              <a:prstGeom prst="rect">
                <a:avLst/>
              </a:prstGeom>
              <a:noFill/>
              <a:ln/>
            </p:spPr>
            <p:txBody>
              <a:bodyPr wrap="square" lIns="508" tIns="508" rIns="508" bIns="508" rtlCol="0" anchor="ctr">
                <a:normAutofit lnSpcReduction="10000"/>
              </a:bodyPr>
              <a:lstStyle/>
              <a:p>
                <a:pPr marL="0" indent="0" algn="l">
                  <a:buNone/>
                </a:pPr>
                <a:r>
                  <a:rPr lang="en-US" sz="3200" b="1" dirty="0">
                    <a:solidFill>
                      <a:srgbClr val="053B7A"/>
                    </a:solidFill>
                    <a:cs typeface="+mn-ea"/>
                    <a:sym typeface="+mn-lt"/>
                  </a:rPr>
                  <a:t>MagRes-2026 Conference Summary</a:t>
                </a:r>
                <a:endParaRPr lang="en-US" sz="3200" dirty="0">
                  <a:cs typeface="+mn-ea"/>
                  <a:sym typeface="+mn-lt"/>
                </a:endParaRPr>
              </a:p>
            </p:txBody>
          </p:sp>
          <p:sp>
            <p:nvSpPr>
              <p:cNvPr id="5" name="Text 3">
                <a:extLst>
                  <a:ext uri="{FF2B5EF4-FFF2-40B4-BE49-F238E27FC236}">
                    <a16:creationId xmlns:a16="http://schemas.microsoft.com/office/drawing/2014/main" id="{44BA6715-5B68-EB29-02FD-B66CBF70DAC3}"/>
                  </a:ext>
                </a:extLst>
              </p:cNvPr>
              <p:cNvSpPr/>
              <p:nvPr/>
            </p:nvSpPr>
            <p:spPr>
              <a:xfrm>
                <a:off x="1161288" y="713232"/>
                <a:ext cx="6400800" cy="310896"/>
              </a:xfrm>
              <a:prstGeom prst="rect">
                <a:avLst/>
              </a:prstGeom>
              <a:noFill/>
              <a:ln/>
            </p:spPr>
            <p:txBody>
              <a:bodyPr wrap="square" lIns="508" tIns="508" rIns="508" bIns="508" rtlCol="0" anchor="ctr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1800" dirty="0">
                    <a:solidFill>
                      <a:srgbClr val="456A99"/>
                    </a:solidFill>
                    <a:cs typeface="+mn-ea"/>
                    <a:sym typeface="+mn-lt"/>
                  </a:rPr>
                  <a:t>Magnetic Resonance of Correlated Electron Materials</a:t>
                </a:r>
                <a:endParaRPr lang="en-US" sz="1800" dirty="0">
                  <a:cs typeface="+mn-ea"/>
                  <a:sym typeface="+mn-lt"/>
                </a:endParaRPr>
              </a:p>
            </p:txBody>
          </p:sp>
          <p:sp>
            <p:nvSpPr>
              <p:cNvPr id="6" name="Text 4">
                <a:extLst>
                  <a:ext uri="{FF2B5EF4-FFF2-40B4-BE49-F238E27FC236}">
                    <a16:creationId xmlns:a16="http://schemas.microsoft.com/office/drawing/2014/main" id="{A97A3302-7BDD-01AC-9630-9000E46DA734}"/>
                  </a:ext>
                </a:extLst>
              </p:cNvPr>
              <p:cNvSpPr/>
              <p:nvPr/>
            </p:nvSpPr>
            <p:spPr>
              <a:xfrm>
                <a:off x="8732519" y="786384"/>
                <a:ext cx="3270427" cy="320828"/>
              </a:xfrm>
              <a:prstGeom prst="rect">
                <a:avLst/>
              </a:prstGeom>
              <a:noFill/>
              <a:ln/>
            </p:spPr>
            <p:txBody>
              <a:bodyPr wrap="square" lIns="508" tIns="508" rIns="508" bIns="508" rtlCol="0" anchor="ctr">
                <a:noAutofit/>
              </a:bodyPr>
              <a:lstStyle/>
              <a:p>
                <a:pPr marL="0" indent="0" algn="r">
                  <a:buNone/>
                </a:pPr>
                <a:r>
                  <a:rPr lang="en-US" sz="1700" dirty="0">
                    <a:solidFill>
                      <a:srgbClr val="053B7A"/>
                    </a:solidFill>
                    <a:cs typeface="+mn-ea"/>
                    <a:sym typeface="+mn-lt"/>
                  </a:rPr>
                  <a:t>Huairou, Beijing | Sept. 7–12, 2026</a:t>
                </a:r>
                <a:endParaRPr lang="en-US" sz="1700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25" name="Text 23">
            <a:extLst>
              <a:ext uri="{FF2B5EF4-FFF2-40B4-BE49-F238E27FC236}">
                <a16:creationId xmlns:a16="http://schemas.microsoft.com/office/drawing/2014/main" id="{D14146C2-7334-3786-62D0-71224E11CB89}"/>
              </a:ext>
            </a:extLst>
          </p:cNvPr>
          <p:cNvSpPr/>
          <p:nvPr/>
        </p:nvSpPr>
        <p:spPr>
          <a:xfrm>
            <a:off x="9180576" y="1664208"/>
            <a:ext cx="338328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47500" lnSpcReduction="2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cs typeface="+mn-ea"/>
                <a:sym typeface="+mn-lt"/>
              </a:rPr>
              <a:t>◎</a:t>
            </a:r>
            <a:endParaRPr lang="en-US" sz="1800" dirty="0">
              <a:cs typeface="+mn-ea"/>
              <a:sym typeface="+mn-lt"/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4755DFEE-9667-A3ED-7E15-1B6D362268BA}"/>
              </a:ext>
            </a:extLst>
          </p:cNvPr>
          <p:cNvGrpSpPr/>
          <p:nvPr/>
        </p:nvGrpSpPr>
        <p:grpSpPr>
          <a:xfrm>
            <a:off x="645279" y="2761281"/>
            <a:ext cx="2749962" cy="3209683"/>
            <a:chOff x="402336" y="1886861"/>
            <a:chExt cx="2990461" cy="3353375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9E2F0A7F-E37C-64DB-691F-BEAD067BDAB9}"/>
                </a:ext>
              </a:extLst>
            </p:cNvPr>
            <p:cNvGrpSpPr/>
            <p:nvPr/>
          </p:nvGrpSpPr>
          <p:grpSpPr>
            <a:xfrm>
              <a:off x="411480" y="1886861"/>
              <a:ext cx="2965544" cy="858350"/>
              <a:chOff x="411480" y="1886861"/>
              <a:chExt cx="2578608" cy="858350"/>
            </a:xfrm>
          </p:grpSpPr>
          <p:sp>
            <p:nvSpPr>
              <p:cNvPr id="8" name="Shape 6">
                <a:extLst>
                  <a:ext uri="{FF2B5EF4-FFF2-40B4-BE49-F238E27FC236}">
                    <a16:creationId xmlns:a16="http://schemas.microsoft.com/office/drawing/2014/main" id="{434AB2D2-94DD-A7BB-0D6B-A3346E4533D4}"/>
                  </a:ext>
                </a:extLst>
              </p:cNvPr>
              <p:cNvSpPr/>
              <p:nvPr/>
            </p:nvSpPr>
            <p:spPr>
              <a:xfrm>
                <a:off x="411480" y="1886861"/>
                <a:ext cx="2578608" cy="786384"/>
              </a:xfrm>
              <a:prstGeom prst="roundRect">
                <a:avLst>
                  <a:gd name="adj" fmla="val 13953"/>
                </a:avLst>
              </a:prstGeom>
              <a:solidFill>
                <a:srgbClr val="F6FBFF"/>
              </a:solidFill>
              <a:ln w="12700">
                <a:solidFill>
                  <a:srgbClr val="A8D2F2"/>
                </a:solidFill>
                <a:prstDash val="solid"/>
              </a:ln>
            </p:spPr>
            <p:txBody>
              <a:bodyPr/>
              <a:lstStyle/>
              <a:p>
                <a:endParaRPr lang="zh-CN" altLang="en-US" sz="1600" b="1">
                  <a:cs typeface="+mn-ea"/>
                  <a:sym typeface="+mn-lt"/>
                </a:endParaRPr>
              </a:p>
            </p:txBody>
          </p:sp>
          <p:sp>
            <p:nvSpPr>
              <p:cNvPr id="11" name="Text 9">
                <a:extLst>
                  <a:ext uri="{FF2B5EF4-FFF2-40B4-BE49-F238E27FC236}">
                    <a16:creationId xmlns:a16="http://schemas.microsoft.com/office/drawing/2014/main" id="{450E19AD-31E7-D347-9858-CFCDB94423D8}"/>
                  </a:ext>
                </a:extLst>
              </p:cNvPr>
              <p:cNvSpPr/>
              <p:nvPr/>
            </p:nvSpPr>
            <p:spPr>
              <a:xfrm>
                <a:off x="1371691" y="1992690"/>
                <a:ext cx="658368" cy="384048"/>
              </a:xfrm>
              <a:prstGeom prst="rect">
                <a:avLst/>
              </a:prstGeom>
              <a:noFill/>
              <a:ln/>
            </p:spPr>
            <p:txBody>
              <a:bodyPr wrap="square" lIns="508" tIns="508" rIns="508" bIns="508" rtlCol="0" anchor="ctr"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2800" b="1" dirty="0">
                    <a:solidFill>
                      <a:srgbClr val="053B7A"/>
                    </a:solidFill>
                    <a:cs typeface="+mn-ea"/>
                    <a:sym typeface="+mn-lt"/>
                  </a:rPr>
                  <a:t>79</a:t>
                </a:r>
                <a:endParaRPr lang="en-US" sz="2800" b="1" dirty="0">
                  <a:cs typeface="+mn-ea"/>
                  <a:sym typeface="+mn-lt"/>
                </a:endParaRPr>
              </a:p>
            </p:txBody>
          </p:sp>
          <p:sp>
            <p:nvSpPr>
              <p:cNvPr id="12" name="Text 10">
                <a:extLst>
                  <a:ext uri="{FF2B5EF4-FFF2-40B4-BE49-F238E27FC236}">
                    <a16:creationId xmlns:a16="http://schemas.microsoft.com/office/drawing/2014/main" id="{EFA587CA-9388-1A36-38DE-90AA783B0858}"/>
                  </a:ext>
                </a:extLst>
              </p:cNvPr>
              <p:cNvSpPr/>
              <p:nvPr/>
            </p:nvSpPr>
            <p:spPr>
              <a:xfrm>
                <a:off x="816837" y="2256006"/>
                <a:ext cx="1804913" cy="489205"/>
              </a:xfrm>
              <a:prstGeom prst="rect">
                <a:avLst/>
              </a:prstGeom>
              <a:noFill/>
              <a:ln/>
            </p:spPr>
            <p:txBody>
              <a:bodyPr wrap="square" lIns="508" tIns="508" rIns="508" bIns="508" rtlCol="0" anchor="ctr"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solidFill>
                      <a:srgbClr val="053B7A"/>
                    </a:solidFill>
                    <a:cs typeface="+mn-ea"/>
                    <a:sym typeface="+mn-lt"/>
                  </a:rPr>
                  <a:t>Total Participants</a:t>
                </a:r>
                <a:endParaRPr lang="en-US" sz="1600" b="1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4EF9C6E4-5848-A267-1464-571F88A9103D}"/>
                </a:ext>
              </a:extLst>
            </p:cNvPr>
            <p:cNvGrpSpPr/>
            <p:nvPr/>
          </p:nvGrpSpPr>
          <p:grpSpPr>
            <a:xfrm>
              <a:off x="411480" y="2705671"/>
              <a:ext cx="2965544" cy="857695"/>
              <a:chOff x="3246120" y="1744575"/>
              <a:chExt cx="2578608" cy="857695"/>
            </a:xfrm>
          </p:grpSpPr>
          <p:sp>
            <p:nvSpPr>
              <p:cNvPr id="13" name="Shape 11">
                <a:extLst>
                  <a:ext uri="{FF2B5EF4-FFF2-40B4-BE49-F238E27FC236}">
                    <a16:creationId xmlns:a16="http://schemas.microsoft.com/office/drawing/2014/main" id="{F3CE48EF-02C3-0E17-544A-A49848474039}"/>
                  </a:ext>
                </a:extLst>
              </p:cNvPr>
              <p:cNvSpPr/>
              <p:nvPr/>
            </p:nvSpPr>
            <p:spPr>
              <a:xfrm>
                <a:off x="3246120" y="1744575"/>
                <a:ext cx="2578608" cy="786384"/>
              </a:xfrm>
              <a:prstGeom prst="roundRect">
                <a:avLst>
                  <a:gd name="adj" fmla="val 13953"/>
                </a:avLst>
              </a:prstGeom>
              <a:solidFill>
                <a:srgbClr val="F6FBFF"/>
              </a:solidFill>
              <a:ln w="12700">
                <a:solidFill>
                  <a:srgbClr val="A8D2F2"/>
                </a:solidFill>
                <a:prstDash val="solid"/>
              </a:ln>
            </p:spPr>
            <p:txBody>
              <a:bodyPr/>
              <a:lstStyle/>
              <a:p>
                <a:endParaRPr lang="zh-CN" altLang="en-US" sz="1600" b="1" dirty="0">
                  <a:cs typeface="+mn-ea"/>
                  <a:sym typeface="+mn-lt"/>
                </a:endParaRPr>
              </a:p>
            </p:txBody>
          </p:sp>
          <p:sp>
            <p:nvSpPr>
              <p:cNvPr id="16" name="Text 14">
                <a:extLst>
                  <a:ext uri="{FF2B5EF4-FFF2-40B4-BE49-F238E27FC236}">
                    <a16:creationId xmlns:a16="http://schemas.microsoft.com/office/drawing/2014/main" id="{ED022E35-6E57-CDCA-D3B6-6118AEFA4907}"/>
                  </a:ext>
                </a:extLst>
              </p:cNvPr>
              <p:cNvSpPr/>
              <p:nvPr/>
            </p:nvSpPr>
            <p:spPr>
              <a:xfrm>
                <a:off x="4201284" y="1869534"/>
                <a:ext cx="658368" cy="384048"/>
              </a:xfrm>
              <a:prstGeom prst="rect">
                <a:avLst/>
              </a:prstGeom>
              <a:noFill/>
              <a:ln/>
            </p:spPr>
            <p:txBody>
              <a:bodyPr wrap="square" lIns="508" tIns="508" rIns="508" bIns="508" rtlCol="0" anchor="ctr"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2800" b="1" dirty="0">
                    <a:solidFill>
                      <a:srgbClr val="053B7A"/>
                    </a:solidFill>
                    <a:cs typeface="+mn-ea"/>
                    <a:sym typeface="+mn-lt"/>
                  </a:rPr>
                  <a:t>41</a:t>
                </a:r>
                <a:endParaRPr lang="en-US" sz="2800" b="1" dirty="0">
                  <a:cs typeface="+mn-ea"/>
                  <a:sym typeface="+mn-lt"/>
                </a:endParaRPr>
              </a:p>
            </p:txBody>
          </p:sp>
          <p:sp>
            <p:nvSpPr>
              <p:cNvPr id="17" name="Text 15">
                <a:extLst>
                  <a:ext uri="{FF2B5EF4-FFF2-40B4-BE49-F238E27FC236}">
                    <a16:creationId xmlns:a16="http://schemas.microsoft.com/office/drawing/2014/main" id="{B28D502D-54D6-4F1E-D417-243C89FCB068}"/>
                  </a:ext>
                </a:extLst>
              </p:cNvPr>
              <p:cNvSpPr/>
              <p:nvPr/>
            </p:nvSpPr>
            <p:spPr>
              <a:xfrm>
                <a:off x="3599515" y="2113066"/>
                <a:ext cx="1979540" cy="489204"/>
              </a:xfrm>
              <a:prstGeom prst="rect">
                <a:avLst/>
              </a:prstGeom>
              <a:noFill/>
              <a:ln/>
            </p:spPr>
            <p:txBody>
              <a:bodyPr wrap="square" lIns="508" tIns="508" rIns="508" bIns="508" rtlCol="0" anchor="ctr"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solidFill>
                      <a:srgbClr val="053B7A"/>
                    </a:solidFill>
                    <a:cs typeface="+mn-ea"/>
                    <a:sym typeface="+mn-lt"/>
                  </a:rPr>
                  <a:t>Oral Presentations</a:t>
                </a:r>
                <a:endParaRPr lang="en-US" sz="1600" b="1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E7ED6306-8640-C427-8942-8C45D19EB476}"/>
                </a:ext>
              </a:extLst>
            </p:cNvPr>
            <p:cNvGrpSpPr/>
            <p:nvPr/>
          </p:nvGrpSpPr>
          <p:grpSpPr>
            <a:xfrm>
              <a:off x="425195" y="3532307"/>
              <a:ext cx="2967602" cy="786384"/>
              <a:chOff x="6080760" y="1592128"/>
              <a:chExt cx="2578608" cy="786384"/>
            </a:xfrm>
          </p:grpSpPr>
          <p:sp>
            <p:nvSpPr>
              <p:cNvPr id="18" name="Shape 16">
                <a:extLst>
                  <a:ext uri="{FF2B5EF4-FFF2-40B4-BE49-F238E27FC236}">
                    <a16:creationId xmlns:a16="http://schemas.microsoft.com/office/drawing/2014/main" id="{6564449C-7A5F-1763-967F-9A53C64ECE1F}"/>
                  </a:ext>
                </a:extLst>
              </p:cNvPr>
              <p:cNvSpPr/>
              <p:nvPr/>
            </p:nvSpPr>
            <p:spPr>
              <a:xfrm>
                <a:off x="6080760" y="1592128"/>
                <a:ext cx="2578608" cy="786384"/>
              </a:xfrm>
              <a:prstGeom prst="roundRect">
                <a:avLst>
                  <a:gd name="adj" fmla="val 13953"/>
                </a:avLst>
              </a:prstGeom>
              <a:solidFill>
                <a:srgbClr val="F6FBFF"/>
              </a:solidFill>
              <a:ln w="12700">
                <a:solidFill>
                  <a:srgbClr val="A8D2F2"/>
                </a:solidFill>
                <a:prstDash val="solid"/>
              </a:ln>
            </p:spPr>
            <p:txBody>
              <a:bodyPr/>
              <a:lstStyle/>
              <a:p>
                <a:endParaRPr lang="zh-CN" altLang="en-US" sz="1600" b="1">
                  <a:cs typeface="+mn-ea"/>
                  <a:sym typeface="+mn-lt"/>
                </a:endParaRPr>
              </a:p>
            </p:txBody>
          </p:sp>
          <p:sp>
            <p:nvSpPr>
              <p:cNvPr id="21" name="Text 19">
                <a:extLst>
                  <a:ext uri="{FF2B5EF4-FFF2-40B4-BE49-F238E27FC236}">
                    <a16:creationId xmlns:a16="http://schemas.microsoft.com/office/drawing/2014/main" id="{C1C2E9B7-FCA4-5FC3-20C4-50E421C83721}"/>
                  </a:ext>
                </a:extLst>
              </p:cNvPr>
              <p:cNvSpPr/>
              <p:nvPr/>
            </p:nvSpPr>
            <p:spPr>
              <a:xfrm>
                <a:off x="6985698" y="1728478"/>
                <a:ext cx="658368" cy="384048"/>
              </a:xfrm>
              <a:prstGeom prst="rect">
                <a:avLst/>
              </a:prstGeom>
              <a:noFill/>
              <a:ln/>
            </p:spPr>
            <p:txBody>
              <a:bodyPr wrap="square" lIns="508" tIns="508" rIns="508" bIns="508" rtlCol="0" anchor="ctr"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2800" b="1" dirty="0">
                    <a:solidFill>
                      <a:srgbClr val="053B7A"/>
                    </a:solidFill>
                    <a:cs typeface="+mn-ea"/>
                    <a:sym typeface="+mn-lt"/>
                  </a:rPr>
                  <a:t>17</a:t>
                </a:r>
                <a:endParaRPr lang="en-US" sz="2800" b="1" dirty="0">
                  <a:cs typeface="+mn-ea"/>
                  <a:sym typeface="+mn-lt"/>
                </a:endParaRPr>
              </a:p>
            </p:txBody>
          </p:sp>
          <p:sp>
            <p:nvSpPr>
              <p:cNvPr id="22" name="Text 20">
                <a:extLst>
                  <a:ext uri="{FF2B5EF4-FFF2-40B4-BE49-F238E27FC236}">
                    <a16:creationId xmlns:a16="http://schemas.microsoft.com/office/drawing/2014/main" id="{C1A4EACA-6BCE-B3D3-F1C3-F0E930C90BD8}"/>
                  </a:ext>
                </a:extLst>
              </p:cNvPr>
              <p:cNvSpPr/>
              <p:nvPr/>
            </p:nvSpPr>
            <p:spPr>
              <a:xfrm>
                <a:off x="6647370" y="2082019"/>
                <a:ext cx="1335024" cy="256032"/>
              </a:xfrm>
              <a:prstGeom prst="rect">
                <a:avLst/>
              </a:prstGeom>
              <a:noFill/>
              <a:ln/>
            </p:spPr>
            <p:txBody>
              <a:bodyPr wrap="square" lIns="508" tIns="508" rIns="508" bIns="508" rtlCol="0" anchor="ctr"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solidFill>
                      <a:srgbClr val="053B7A"/>
                    </a:solidFill>
                    <a:cs typeface="+mn-ea"/>
                    <a:sym typeface="+mn-lt"/>
                  </a:rPr>
                  <a:t>Posters</a:t>
                </a:r>
                <a:endParaRPr lang="en-US" sz="1600" b="1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64B7A36A-678F-D028-37AE-0064E86E8A57}"/>
                </a:ext>
              </a:extLst>
            </p:cNvPr>
            <p:cNvGrpSpPr/>
            <p:nvPr/>
          </p:nvGrpSpPr>
          <p:grpSpPr>
            <a:xfrm>
              <a:off x="402336" y="4357000"/>
              <a:ext cx="2990461" cy="883236"/>
              <a:chOff x="8915399" y="1399032"/>
              <a:chExt cx="2990461" cy="883236"/>
            </a:xfrm>
          </p:grpSpPr>
          <p:sp>
            <p:nvSpPr>
              <p:cNvPr id="23" name="Shape 21">
                <a:extLst>
                  <a:ext uri="{FF2B5EF4-FFF2-40B4-BE49-F238E27FC236}">
                    <a16:creationId xmlns:a16="http://schemas.microsoft.com/office/drawing/2014/main" id="{4F0D11FD-5B99-E0DA-969D-D79A0AB2C26D}"/>
                  </a:ext>
                </a:extLst>
              </p:cNvPr>
              <p:cNvSpPr/>
              <p:nvPr/>
            </p:nvSpPr>
            <p:spPr>
              <a:xfrm>
                <a:off x="8915399" y="1399032"/>
                <a:ext cx="2990461" cy="786384"/>
              </a:xfrm>
              <a:prstGeom prst="roundRect">
                <a:avLst>
                  <a:gd name="adj" fmla="val 13953"/>
                </a:avLst>
              </a:prstGeom>
              <a:solidFill>
                <a:srgbClr val="F6FBFF"/>
              </a:solidFill>
              <a:ln w="12700">
                <a:solidFill>
                  <a:srgbClr val="A8D2F2"/>
                </a:solidFill>
                <a:prstDash val="solid"/>
              </a:ln>
            </p:spPr>
            <p:txBody>
              <a:bodyPr/>
              <a:lstStyle/>
              <a:p>
                <a:endParaRPr lang="zh-CN" altLang="en-US" sz="1600" b="1">
                  <a:cs typeface="+mn-ea"/>
                  <a:sym typeface="+mn-lt"/>
                </a:endParaRPr>
              </a:p>
            </p:txBody>
          </p:sp>
          <p:sp>
            <p:nvSpPr>
              <p:cNvPr id="26" name="Text 24">
                <a:extLst>
                  <a:ext uri="{FF2B5EF4-FFF2-40B4-BE49-F238E27FC236}">
                    <a16:creationId xmlns:a16="http://schemas.microsoft.com/office/drawing/2014/main" id="{0EE71673-B972-EF36-0842-4BC0FC978A69}"/>
                  </a:ext>
                </a:extLst>
              </p:cNvPr>
              <p:cNvSpPr/>
              <p:nvPr/>
            </p:nvSpPr>
            <p:spPr>
              <a:xfrm>
                <a:off x="10031577" y="1504863"/>
                <a:ext cx="658368" cy="384048"/>
              </a:xfrm>
              <a:prstGeom prst="rect">
                <a:avLst/>
              </a:prstGeom>
              <a:noFill/>
              <a:ln/>
            </p:spPr>
            <p:txBody>
              <a:bodyPr wrap="square" lIns="508" tIns="508" rIns="508" bIns="508" rtlCol="0" anchor="ctr"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2800" b="1" dirty="0">
                    <a:solidFill>
                      <a:srgbClr val="053B7A"/>
                    </a:solidFill>
                    <a:cs typeface="+mn-ea"/>
                    <a:sym typeface="+mn-lt"/>
                  </a:rPr>
                  <a:t>11</a:t>
                </a:r>
                <a:endParaRPr lang="en-US" sz="2800" b="1" dirty="0">
                  <a:cs typeface="+mn-ea"/>
                  <a:sym typeface="+mn-lt"/>
                </a:endParaRPr>
              </a:p>
            </p:txBody>
          </p:sp>
          <p:sp>
            <p:nvSpPr>
              <p:cNvPr id="27" name="Text 25">
                <a:extLst>
                  <a:ext uri="{FF2B5EF4-FFF2-40B4-BE49-F238E27FC236}">
                    <a16:creationId xmlns:a16="http://schemas.microsoft.com/office/drawing/2014/main" id="{F446CB22-C848-F1C2-3271-C2EADE5D15AF}"/>
                  </a:ext>
                </a:extLst>
              </p:cNvPr>
              <p:cNvSpPr/>
              <p:nvPr/>
            </p:nvSpPr>
            <p:spPr>
              <a:xfrm>
                <a:off x="9226446" y="1761060"/>
                <a:ext cx="2404312" cy="521208"/>
              </a:xfrm>
              <a:prstGeom prst="rect">
                <a:avLst/>
              </a:prstGeom>
              <a:noFill/>
              <a:ln/>
            </p:spPr>
            <p:txBody>
              <a:bodyPr wrap="square" lIns="508" tIns="508" rIns="508" bIns="508" rtlCol="0" anchor="ctr"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solidFill>
                      <a:srgbClr val="053B7A"/>
                    </a:solidFill>
                    <a:cs typeface="+mn-ea"/>
                    <a:sym typeface="+mn-lt"/>
                  </a:rPr>
                  <a:t>Countries of Participants</a:t>
                </a:r>
                <a:endParaRPr lang="en-US" sz="1600" b="1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A327EBAD-28E3-F8D6-C8ED-57B59A3C122D}"/>
              </a:ext>
            </a:extLst>
          </p:cNvPr>
          <p:cNvGrpSpPr/>
          <p:nvPr/>
        </p:nvGrpSpPr>
        <p:grpSpPr>
          <a:xfrm>
            <a:off x="3567901" y="2880301"/>
            <a:ext cx="8316197" cy="2880696"/>
            <a:chOff x="676656" y="2670048"/>
            <a:chExt cx="10844784" cy="2594551"/>
          </a:xfrm>
        </p:grpSpPr>
        <p:sp>
          <p:nvSpPr>
            <p:cNvPr id="133" name="Shape 103">
              <a:extLst>
                <a:ext uri="{FF2B5EF4-FFF2-40B4-BE49-F238E27FC236}">
                  <a16:creationId xmlns:a16="http://schemas.microsoft.com/office/drawing/2014/main" id="{910EB242-FC45-F2BF-47E4-11F4792D5F78}"/>
                </a:ext>
              </a:extLst>
            </p:cNvPr>
            <p:cNvSpPr/>
            <p:nvPr/>
          </p:nvSpPr>
          <p:spPr>
            <a:xfrm>
              <a:off x="676656" y="4641420"/>
              <a:ext cx="5303521" cy="187452"/>
            </a:xfrm>
            <a:prstGeom prst="rect">
              <a:avLst/>
            </a:prstGeom>
            <a:solidFill>
              <a:srgbClr val="F7FBFE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9" name="Shape 31">
              <a:extLst>
                <a:ext uri="{FF2B5EF4-FFF2-40B4-BE49-F238E27FC236}">
                  <a16:creationId xmlns:a16="http://schemas.microsoft.com/office/drawing/2014/main" id="{7CD36EFA-DFDB-1F4B-DE1B-58B16F6EB38F}"/>
                </a:ext>
              </a:extLst>
            </p:cNvPr>
            <p:cNvSpPr/>
            <p:nvPr/>
          </p:nvSpPr>
          <p:spPr>
            <a:xfrm>
              <a:off x="676656" y="2670048"/>
              <a:ext cx="5303520" cy="283464"/>
            </a:xfrm>
            <a:prstGeom prst="rect">
              <a:avLst/>
            </a:prstGeom>
            <a:solidFill>
              <a:srgbClr val="DDEFFA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14" name="Text 32">
              <a:extLst>
                <a:ext uri="{FF2B5EF4-FFF2-40B4-BE49-F238E27FC236}">
                  <a16:creationId xmlns:a16="http://schemas.microsoft.com/office/drawing/2014/main" id="{30FB7CFB-51A4-D330-65CA-E55643723151}"/>
                </a:ext>
              </a:extLst>
            </p:cNvPr>
            <p:cNvSpPr/>
            <p:nvPr/>
          </p:nvSpPr>
          <p:spPr>
            <a:xfrm>
              <a:off x="731520" y="2686507"/>
              <a:ext cx="5193792" cy="25054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C00000"/>
                  </a:solidFill>
                </a:rPr>
                <a:t>Country</a:t>
              </a:r>
            </a:p>
          </p:txBody>
        </p:sp>
        <p:sp>
          <p:nvSpPr>
            <p:cNvPr id="28" name="Shape 33">
              <a:extLst>
                <a:ext uri="{FF2B5EF4-FFF2-40B4-BE49-F238E27FC236}">
                  <a16:creationId xmlns:a16="http://schemas.microsoft.com/office/drawing/2014/main" id="{4B7CA993-61F2-8117-3A5B-AE6C78D25BA5}"/>
                </a:ext>
              </a:extLst>
            </p:cNvPr>
            <p:cNvSpPr/>
            <p:nvPr/>
          </p:nvSpPr>
          <p:spPr>
            <a:xfrm>
              <a:off x="5980176" y="2670048"/>
              <a:ext cx="2770632" cy="283464"/>
            </a:xfrm>
            <a:prstGeom prst="rect">
              <a:avLst/>
            </a:prstGeom>
            <a:solidFill>
              <a:srgbClr val="DDEFFA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29" name="Text 34">
              <a:extLst>
                <a:ext uri="{FF2B5EF4-FFF2-40B4-BE49-F238E27FC236}">
                  <a16:creationId xmlns:a16="http://schemas.microsoft.com/office/drawing/2014/main" id="{7C622965-AEE7-B4E5-7BB4-DC6423C27B8D}"/>
                </a:ext>
              </a:extLst>
            </p:cNvPr>
            <p:cNvSpPr/>
            <p:nvPr/>
          </p:nvSpPr>
          <p:spPr>
            <a:xfrm>
              <a:off x="6035040" y="2686507"/>
              <a:ext cx="2660904" cy="25054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C00000"/>
                  </a:solidFill>
                </a:rPr>
                <a:t>Participants</a:t>
              </a:r>
            </a:p>
          </p:txBody>
        </p:sp>
        <p:sp>
          <p:nvSpPr>
            <p:cNvPr id="64" name="Shape 35">
              <a:extLst>
                <a:ext uri="{FF2B5EF4-FFF2-40B4-BE49-F238E27FC236}">
                  <a16:creationId xmlns:a16="http://schemas.microsoft.com/office/drawing/2014/main" id="{362CBCC6-50B8-2882-8DB9-DFC8D596229F}"/>
                </a:ext>
              </a:extLst>
            </p:cNvPr>
            <p:cNvSpPr/>
            <p:nvPr/>
          </p:nvSpPr>
          <p:spPr>
            <a:xfrm>
              <a:off x="8750808" y="2670048"/>
              <a:ext cx="2770632" cy="283464"/>
            </a:xfrm>
            <a:prstGeom prst="rect">
              <a:avLst/>
            </a:prstGeom>
            <a:solidFill>
              <a:srgbClr val="DDEFFA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65" name="Text 36">
              <a:extLst>
                <a:ext uri="{FF2B5EF4-FFF2-40B4-BE49-F238E27FC236}">
                  <a16:creationId xmlns:a16="http://schemas.microsoft.com/office/drawing/2014/main" id="{7EA98D72-8E0A-4A1C-13FB-AA2A9EFA6ACC}"/>
                </a:ext>
              </a:extLst>
            </p:cNvPr>
            <p:cNvSpPr/>
            <p:nvPr/>
          </p:nvSpPr>
          <p:spPr>
            <a:xfrm>
              <a:off x="8805672" y="2686507"/>
              <a:ext cx="2660904" cy="25054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600" b="1" dirty="0">
                  <a:solidFill>
                    <a:srgbClr val="C00000"/>
                  </a:solidFill>
                </a:rPr>
                <a:t>Oral Speakers</a:t>
              </a:r>
            </a:p>
          </p:txBody>
        </p:sp>
        <p:sp>
          <p:nvSpPr>
            <p:cNvPr id="66" name="Shape 37">
              <a:extLst>
                <a:ext uri="{FF2B5EF4-FFF2-40B4-BE49-F238E27FC236}">
                  <a16:creationId xmlns:a16="http://schemas.microsoft.com/office/drawing/2014/main" id="{0548911F-0818-551A-D50E-67DE7034818C}"/>
                </a:ext>
              </a:extLst>
            </p:cNvPr>
            <p:cNvSpPr/>
            <p:nvPr/>
          </p:nvSpPr>
          <p:spPr>
            <a:xfrm>
              <a:off x="676656" y="2953512"/>
              <a:ext cx="5303520" cy="187452"/>
            </a:xfrm>
            <a:prstGeom prst="rect">
              <a:avLst/>
            </a:prstGeom>
            <a:solidFill>
              <a:srgbClr val="FFFFFF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67" name="Text 38">
              <a:extLst>
                <a:ext uri="{FF2B5EF4-FFF2-40B4-BE49-F238E27FC236}">
                  <a16:creationId xmlns:a16="http://schemas.microsoft.com/office/drawing/2014/main" id="{26A57029-F15B-187B-8784-3A5CC48BB5FC}"/>
                </a:ext>
              </a:extLst>
            </p:cNvPr>
            <p:cNvSpPr/>
            <p:nvPr/>
          </p:nvSpPr>
          <p:spPr>
            <a:xfrm>
              <a:off x="731520" y="2969971"/>
              <a:ext cx="5193792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China</a:t>
              </a:r>
              <a:endParaRPr lang="en-US" sz="1200" b="1" dirty="0"/>
            </a:p>
          </p:txBody>
        </p:sp>
        <p:sp>
          <p:nvSpPr>
            <p:cNvPr id="68" name="Shape 39">
              <a:extLst>
                <a:ext uri="{FF2B5EF4-FFF2-40B4-BE49-F238E27FC236}">
                  <a16:creationId xmlns:a16="http://schemas.microsoft.com/office/drawing/2014/main" id="{639B0C43-88FE-21F1-8428-9B975D34D7C7}"/>
                </a:ext>
              </a:extLst>
            </p:cNvPr>
            <p:cNvSpPr/>
            <p:nvPr/>
          </p:nvSpPr>
          <p:spPr>
            <a:xfrm>
              <a:off x="5980176" y="2953512"/>
              <a:ext cx="2770632" cy="187452"/>
            </a:xfrm>
            <a:prstGeom prst="rect">
              <a:avLst/>
            </a:prstGeom>
            <a:solidFill>
              <a:srgbClr val="FFFFFF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69" name="Text 40">
              <a:extLst>
                <a:ext uri="{FF2B5EF4-FFF2-40B4-BE49-F238E27FC236}">
                  <a16:creationId xmlns:a16="http://schemas.microsoft.com/office/drawing/2014/main" id="{89C4239F-74A1-9FB1-A568-5EAE3EAE318E}"/>
                </a:ext>
              </a:extLst>
            </p:cNvPr>
            <p:cNvSpPr/>
            <p:nvPr/>
          </p:nvSpPr>
          <p:spPr>
            <a:xfrm>
              <a:off x="6035040" y="2969971"/>
              <a:ext cx="2660904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lnSpcReduction="10000"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49</a:t>
              </a:r>
              <a:endParaRPr lang="en-US" sz="1200" b="1" dirty="0"/>
            </a:p>
          </p:txBody>
        </p:sp>
        <p:sp>
          <p:nvSpPr>
            <p:cNvPr id="70" name="Shape 41">
              <a:extLst>
                <a:ext uri="{FF2B5EF4-FFF2-40B4-BE49-F238E27FC236}">
                  <a16:creationId xmlns:a16="http://schemas.microsoft.com/office/drawing/2014/main" id="{4BC87690-C9CB-125B-8806-DB891B10DAF8}"/>
                </a:ext>
              </a:extLst>
            </p:cNvPr>
            <p:cNvSpPr/>
            <p:nvPr/>
          </p:nvSpPr>
          <p:spPr>
            <a:xfrm>
              <a:off x="8750808" y="2953512"/>
              <a:ext cx="2770632" cy="187452"/>
            </a:xfrm>
            <a:prstGeom prst="rect">
              <a:avLst/>
            </a:prstGeom>
            <a:solidFill>
              <a:srgbClr val="FFFFFF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71" name="Text 42">
              <a:extLst>
                <a:ext uri="{FF2B5EF4-FFF2-40B4-BE49-F238E27FC236}">
                  <a16:creationId xmlns:a16="http://schemas.microsoft.com/office/drawing/2014/main" id="{9439A4CE-FB10-D16E-B02F-E1F1131A398E}"/>
                </a:ext>
              </a:extLst>
            </p:cNvPr>
            <p:cNvSpPr/>
            <p:nvPr/>
          </p:nvSpPr>
          <p:spPr>
            <a:xfrm>
              <a:off x="8805672" y="2969971"/>
              <a:ext cx="2660904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lnSpcReduction="10000"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15</a:t>
              </a:r>
              <a:endParaRPr lang="en-US" sz="1200" b="1" dirty="0"/>
            </a:p>
          </p:txBody>
        </p:sp>
        <p:sp>
          <p:nvSpPr>
            <p:cNvPr id="72" name="Shape 43">
              <a:extLst>
                <a:ext uri="{FF2B5EF4-FFF2-40B4-BE49-F238E27FC236}">
                  <a16:creationId xmlns:a16="http://schemas.microsoft.com/office/drawing/2014/main" id="{9B436372-888D-2CAF-B43B-6244DBC883CC}"/>
                </a:ext>
              </a:extLst>
            </p:cNvPr>
            <p:cNvSpPr/>
            <p:nvPr/>
          </p:nvSpPr>
          <p:spPr>
            <a:xfrm>
              <a:off x="676656" y="3140964"/>
              <a:ext cx="5303520" cy="187452"/>
            </a:xfrm>
            <a:prstGeom prst="rect">
              <a:avLst/>
            </a:prstGeom>
            <a:solidFill>
              <a:srgbClr val="F7FBFE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74" name="Text 44">
              <a:extLst>
                <a:ext uri="{FF2B5EF4-FFF2-40B4-BE49-F238E27FC236}">
                  <a16:creationId xmlns:a16="http://schemas.microsoft.com/office/drawing/2014/main" id="{DC0EF10A-9C19-E228-BFDE-B4375B131371}"/>
                </a:ext>
              </a:extLst>
            </p:cNvPr>
            <p:cNvSpPr/>
            <p:nvPr/>
          </p:nvSpPr>
          <p:spPr>
            <a:xfrm>
              <a:off x="731520" y="3157423"/>
              <a:ext cx="5193792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Japan</a:t>
              </a:r>
              <a:endParaRPr lang="en-US" sz="1200" b="1" dirty="0"/>
            </a:p>
          </p:txBody>
        </p:sp>
        <p:sp>
          <p:nvSpPr>
            <p:cNvPr id="75" name="Shape 45">
              <a:extLst>
                <a:ext uri="{FF2B5EF4-FFF2-40B4-BE49-F238E27FC236}">
                  <a16:creationId xmlns:a16="http://schemas.microsoft.com/office/drawing/2014/main" id="{43CDCE29-A239-3DBB-FE56-43418F60E526}"/>
                </a:ext>
              </a:extLst>
            </p:cNvPr>
            <p:cNvSpPr/>
            <p:nvPr/>
          </p:nvSpPr>
          <p:spPr>
            <a:xfrm>
              <a:off x="5980176" y="3140964"/>
              <a:ext cx="2770632" cy="187452"/>
            </a:xfrm>
            <a:prstGeom prst="rect">
              <a:avLst/>
            </a:prstGeom>
            <a:solidFill>
              <a:srgbClr val="F7FBFE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76" name="Text 46">
              <a:extLst>
                <a:ext uri="{FF2B5EF4-FFF2-40B4-BE49-F238E27FC236}">
                  <a16:creationId xmlns:a16="http://schemas.microsoft.com/office/drawing/2014/main" id="{4B7B2C9E-C253-7F4D-A50B-50830F3BDF9F}"/>
                </a:ext>
              </a:extLst>
            </p:cNvPr>
            <p:cNvSpPr/>
            <p:nvPr/>
          </p:nvSpPr>
          <p:spPr>
            <a:xfrm>
              <a:off x="6035040" y="3157423"/>
              <a:ext cx="2660904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lnSpcReduction="10000"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13</a:t>
              </a:r>
              <a:endParaRPr lang="en-US" sz="1200" b="1" dirty="0"/>
            </a:p>
          </p:txBody>
        </p:sp>
        <p:sp>
          <p:nvSpPr>
            <p:cNvPr id="77" name="Shape 47">
              <a:extLst>
                <a:ext uri="{FF2B5EF4-FFF2-40B4-BE49-F238E27FC236}">
                  <a16:creationId xmlns:a16="http://schemas.microsoft.com/office/drawing/2014/main" id="{CE4E52AE-E2D6-73A6-7C30-09A549495A13}"/>
                </a:ext>
              </a:extLst>
            </p:cNvPr>
            <p:cNvSpPr/>
            <p:nvPr/>
          </p:nvSpPr>
          <p:spPr>
            <a:xfrm>
              <a:off x="8750808" y="3140964"/>
              <a:ext cx="2770632" cy="187452"/>
            </a:xfrm>
            <a:prstGeom prst="rect">
              <a:avLst/>
            </a:prstGeom>
            <a:solidFill>
              <a:srgbClr val="F7FBFE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78" name="Text 48">
              <a:extLst>
                <a:ext uri="{FF2B5EF4-FFF2-40B4-BE49-F238E27FC236}">
                  <a16:creationId xmlns:a16="http://schemas.microsoft.com/office/drawing/2014/main" id="{F26F9F6F-E684-4639-0A12-90341CE27CE8}"/>
                </a:ext>
              </a:extLst>
            </p:cNvPr>
            <p:cNvSpPr/>
            <p:nvPr/>
          </p:nvSpPr>
          <p:spPr>
            <a:xfrm>
              <a:off x="8805672" y="3157423"/>
              <a:ext cx="2660904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lnSpcReduction="10000"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10</a:t>
              </a:r>
              <a:endParaRPr lang="en-US" sz="1200" b="1" dirty="0"/>
            </a:p>
          </p:txBody>
        </p:sp>
        <p:sp>
          <p:nvSpPr>
            <p:cNvPr id="79" name="Shape 49">
              <a:extLst>
                <a:ext uri="{FF2B5EF4-FFF2-40B4-BE49-F238E27FC236}">
                  <a16:creationId xmlns:a16="http://schemas.microsoft.com/office/drawing/2014/main" id="{F768D397-3D46-896E-3215-38EBBD40424A}"/>
                </a:ext>
              </a:extLst>
            </p:cNvPr>
            <p:cNvSpPr/>
            <p:nvPr/>
          </p:nvSpPr>
          <p:spPr>
            <a:xfrm>
              <a:off x="676656" y="3328416"/>
              <a:ext cx="5303520" cy="187452"/>
            </a:xfrm>
            <a:prstGeom prst="rect">
              <a:avLst/>
            </a:prstGeom>
            <a:solidFill>
              <a:srgbClr val="FFFFFF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80" name="Text 50">
              <a:extLst>
                <a:ext uri="{FF2B5EF4-FFF2-40B4-BE49-F238E27FC236}">
                  <a16:creationId xmlns:a16="http://schemas.microsoft.com/office/drawing/2014/main" id="{F928C9DD-F8E7-4015-4C2E-46D691758BFA}"/>
                </a:ext>
              </a:extLst>
            </p:cNvPr>
            <p:cNvSpPr/>
            <p:nvPr/>
          </p:nvSpPr>
          <p:spPr>
            <a:xfrm>
              <a:off x="731520" y="3344875"/>
              <a:ext cx="5193792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France</a:t>
              </a:r>
              <a:endParaRPr lang="en-US" sz="1200" b="1" dirty="0"/>
            </a:p>
          </p:txBody>
        </p:sp>
        <p:sp>
          <p:nvSpPr>
            <p:cNvPr id="81" name="Shape 51">
              <a:extLst>
                <a:ext uri="{FF2B5EF4-FFF2-40B4-BE49-F238E27FC236}">
                  <a16:creationId xmlns:a16="http://schemas.microsoft.com/office/drawing/2014/main" id="{31CA65F7-F606-783C-F09F-80EE7D14F411}"/>
                </a:ext>
              </a:extLst>
            </p:cNvPr>
            <p:cNvSpPr/>
            <p:nvPr/>
          </p:nvSpPr>
          <p:spPr>
            <a:xfrm>
              <a:off x="5980176" y="3328416"/>
              <a:ext cx="2770632" cy="187452"/>
            </a:xfrm>
            <a:prstGeom prst="rect">
              <a:avLst/>
            </a:prstGeom>
            <a:solidFill>
              <a:srgbClr val="FFFFFF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82" name="Text 52">
              <a:extLst>
                <a:ext uri="{FF2B5EF4-FFF2-40B4-BE49-F238E27FC236}">
                  <a16:creationId xmlns:a16="http://schemas.microsoft.com/office/drawing/2014/main" id="{8E72DA12-658C-E514-0DEE-28A6D1351D43}"/>
                </a:ext>
              </a:extLst>
            </p:cNvPr>
            <p:cNvSpPr/>
            <p:nvPr/>
          </p:nvSpPr>
          <p:spPr>
            <a:xfrm>
              <a:off x="6035040" y="3344875"/>
              <a:ext cx="2660904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4</a:t>
              </a:r>
              <a:endParaRPr lang="en-US" sz="1200" b="1" dirty="0"/>
            </a:p>
          </p:txBody>
        </p:sp>
        <p:sp>
          <p:nvSpPr>
            <p:cNvPr id="83" name="Shape 53">
              <a:extLst>
                <a:ext uri="{FF2B5EF4-FFF2-40B4-BE49-F238E27FC236}">
                  <a16:creationId xmlns:a16="http://schemas.microsoft.com/office/drawing/2014/main" id="{AD963191-9C37-B91F-6EF8-B6874A815CEF}"/>
                </a:ext>
              </a:extLst>
            </p:cNvPr>
            <p:cNvSpPr/>
            <p:nvPr/>
          </p:nvSpPr>
          <p:spPr>
            <a:xfrm>
              <a:off x="8750808" y="3328416"/>
              <a:ext cx="2770632" cy="187452"/>
            </a:xfrm>
            <a:prstGeom prst="rect">
              <a:avLst/>
            </a:prstGeom>
            <a:solidFill>
              <a:srgbClr val="FFFFFF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84" name="Text 54">
              <a:extLst>
                <a:ext uri="{FF2B5EF4-FFF2-40B4-BE49-F238E27FC236}">
                  <a16:creationId xmlns:a16="http://schemas.microsoft.com/office/drawing/2014/main" id="{F9873839-0F68-966F-301D-376997FA04D8}"/>
                </a:ext>
              </a:extLst>
            </p:cNvPr>
            <p:cNvSpPr/>
            <p:nvPr/>
          </p:nvSpPr>
          <p:spPr>
            <a:xfrm>
              <a:off x="8805672" y="3344875"/>
              <a:ext cx="2660904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3</a:t>
              </a:r>
              <a:endParaRPr lang="en-US" sz="1200" b="1" dirty="0"/>
            </a:p>
          </p:txBody>
        </p:sp>
        <p:sp>
          <p:nvSpPr>
            <p:cNvPr id="85" name="Shape 55">
              <a:extLst>
                <a:ext uri="{FF2B5EF4-FFF2-40B4-BE49-F238E27FC236}">
                  <a16:creationId xmlns:a16="http://schemas.microsoft.com/office/drawing/2014/main" id="{99C0D6DF-2225-C10D-E115-BFA78A0593A5}"/>
                </a:ext>
              </a:extLst>
            </p:cNvPr>
            <p:cNvSpPr/>
            <p:nvPr/>
          </p:nvSpPr>
          <p:spPr>
            <a:xfrm>
              <a:off x="676656" y="3515868"/>
              <a:ext cx="5303520" cy="187452"/>
            </a:xfrm>
            <a:prstGeom prst="rect">
              <a:avLst/>
            </a:prstGeom>
            <a:solidFill>
              <a:srgbClr val="F7FBFE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86" name="Text 56">
              <a:extLst>
                <a:ext uri="{FF2B5EF4-FFF2-40B4-BE49-F238E27FC236}">
                  <a16:creationId xmlns:a16="http://schemas.microsoft.com/office/drawing/2014/main" id="{78D79FA8-9563-5ABC-A2B2-D2552C06C44A}"/>
                </a:ext>
              </a:extLst>
            </p:cNvPr>
            <p:cNvSpPr/>
            <p:nvPr/>
          </p:nvSpPr>
          <p:spPr>
            <a:xfrm>
              <a:off x="731520" y="3532327"/>
              <a:ext cx="5193792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Slovenia</a:t>
              </a:r>
              <a:endParaRPr lang="en-US" sz="1200" b="1" dirty="0"/>
            </a:p>
          </p:txBody>
        </p:sp>
        <p:sp>
          <p:nvSpPr>
            <p:cNvPr id="87" name="Shape 57">
              <a:extLst>
                <a:ext uri="{FF2B5EF4-FFF2-40B4-BE49-F238E27FC236}">
                  <a16:creationId xmlns:a16="http://schemas.microsoft.com/office/drawing/2014/main" id="{6E7047E9-7959-5ADD-A522-B9389B0C0FC6}"/>
                </a:ext>
              </a:extLst>
            </p:cNvPr>
            <p:cNvSpPr/>
            <p:nvPr/>
          </p:nvSpPr>
          <p:spPr>
            <a:xfrm>
              <a:off x="5980176" y="3515868"/>
              <a:ext cx="2770632" cy="187452"/>
            </a:xfrm>
            <a:prstGeom prst="rect">
              <a:avLst/>
            </a:prstGeom>
            <a:solidFill>
              <a:srgbClr val="F7FBFE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88" name="Text 58">
              <a:extLst>
                <a:ext uri="{FF2B5EF4-FFF2-40B4-BE49-F238E27FC236}">
                  <a16:creationId xmlns:a16="http://schemas.microsoft.com/office/drawing/2014/main" id="{5BA9CFC1-5C5F-C0FA-DFC0-1CA633B2D2F5}"/>
                </a:ext>
              </a:extLst>
            </p:cNvPr>
            <p:cNvSpPr/>
            <p:nvPr/>
          </p:nvSpPr>
          <p:spPr>
            <a:xfrm>
              <a:off x="6035040" y="3532327"/>
              <a:ext cx="2660904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4</a:t>
              </a:r>
              <a:endParaRPr lang="en-US" sz="1200" b="1" dirty="0"/>
            </a:p>
          </p:txBody>
        </p:sp>
        <p:sp>
          <p:nvSpPr>
            <p:cNvPr id="89" name="Shape 59">
              <a:extLst>
                <a:ext uri="{FF2B5EF4-FFF2-40B4-BE49-F238E27FC236}">
                  <a16:creationId xmlns:a16="http://schemas.microsoft.com/office/drawing/2014/main" id="{F7CFF29D-8938-090E-CA31-333345597CE3}"/>
                </a:ext>
              </a:extLst>
            </p:cNvPr>
            <p:cNvSpPr/>
            <p:nvPr/>
          </p:nvSpPr>
          <p:spPr>
            <a:xfrm>
              <a:off x="8750808" y="3515868"/>
              <a:ext cx="2770632" cy="187452"/>
            </a:xfrm>
            <a:prstGeom prst="rect">
              <a:avLst/>
            </a:prstGeom>
            <a:solidFill>
              <a:srgbClr val="F7FBFE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90" name="Text 60">
              <a:extLst>
                <a:ext uri="{FF2B5EF4-FFF2-40B4-BE49-F238E27FC236}">
                  <a16:creationId xmlns:a16="http://schemas.microsoft.com/office/drawing/2014/main" id="{6DB25598-53FC-AC2F-34F7-2D3B961C2841}"/>
                </a:ext>
              </a:extLst>
            </p:cNvPr>
            <p:cNvSpPr/>
            <p:nvPr/>
          </p:nvSpPr>
          <p:spPr>
            <a:xfrm>
              <a:off x="8805672" y="3532327"/>
              <a:ext cx="2660904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4</a:t>
              </a:r>
              <a:endParaRPr lang="en-US" sz="1200" b="1" dirty="0"/>
            </a:p>
          </p:txBody>
        </p:sp>
        <p:sp>
          <p:nvSpPr>
            <p:cNvPr id="91" name="Shape 61">
              <a:extLst>
                <a:ext uri="{FF2B5EF4-FFF2-40B4-BE49-F238E27FC236}">
                  <a16:creationId xmlns:a16="http://schemas.microsoft.com/office/drawing/2014/main" id="{98AEB4D4-782A-C68B-71B6-FC4298AB7CD2}"/>
                </a:ext>
              </a:extLst>
            </p:cNvPr>
            <p:cNvSpPr/>
            <p:nvPr/>
          </p:nvSpPr>
          <p:spPr>
            <a:xfrm>
              <a:off x="676656" y="3703320"/>
              <a:ext cx="5303520" cy="187452"/>
            </a:xfrm>
            <a:prstGeom prst="rect">
              <a:avLst/>
            </a:prstGeom>
            <a:solidFill>
              <a:srgbClr val="FFFFFF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92" name="Text 62">
              <a:extLst>
                <a:ext uri="{FF2B5EF4-FFF2-40B4-BE49-F238E27FC236}">
                  <a16:creationId xmlns:a16="http://schemas.microsoft.com/office/drawing/2014/main" id="{C2BA8481-DCDC-1DA5-4E80-D17D9BC95E85}"/>
                </a:ext>
              </a:extLst>
            </p:cNvPr>
            <p:cNvSpPr/>
            <p:nvPr/>
          </p:nvSpPr>
          <p:spPr>
            <a:xfrm>
              <a:off x="731520" y="3719779"/>
              <a:ext cx="5193792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Croatia</a:t>
              </a:r>
              <a:endParaRPr lang="en-US" sz="1200" b="1" dirty="0"/>
            </a:p>
          </p:txBody>
        </p:sp>
        <p:sp>
          <p:nvSpPr>
            <p:cNvPr id="93" name="Shape 63">
              <a:extLst>
                <a:ext uri="{FF2B5EF4-FFF2-40B4-BE49-F238E27FC236}">
                  <a16:creationId xmlns:a16="http://schemas.microsoft.com/office/drawing/2014/main" id="{855A2201-2894-804A-0BE2-8A26510A711D}"/>
                </a:ext>
              </a:extLst>
            </p:cNvPr>
            <p:cNvSpPr/>
            <p:nvPr/>
          </p:nvSpPr>
          <p:spPr>
            <a:xfrm>
              <a:off x="5980176" y="3703320"/>
              <a:ext cx="2770632" cy="187452"/>
            </a:xfrm>
            <a:prstGeom prst="rect">
              <a:avLst/>
            </a:prstGeom>
            <a:solidFill>
              <a:srgbClr val="FFFFFF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94" name="Text 64">
              <a:extLst>
                <a:ext uri="{FF2B5EF4-FFF2-40B4-BE49-F238E27FC236}">
                  <a16:creationId xmlns:a16="http://schemas.microsoft.com/office/drawing/2014/main" id="{C17EE04B-0A43-3EA5-FBD1-437A784ABBE6}"/>
                </a:ext>
              </a:extLst>
            </p:cNvPr>
            <p:cNvSpPr/>
            <p:nvPr/>
          </p:nvSpPr>
          <p:spPr>
            <a:xfrm>
              <a:off x="6035040" y="3719779"/>
              <a:ext cx="2660904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2</a:t>
              </a:r>
              <a:endParaRPr lang="en-US" sz="1200" b="1" dirty="0"/>
            </a:p>
          </p:txBody>
        </p:sp>
        <p:sp>
          <p:nvSpPr>
            <p:cNvPr id="95" name="Shape 65">
              <a:extLst>
                <a:ext uri="{FF2B5EF4-FFF2-40B4-BE49-F238E27FC236}">
                  <a16:creationId xmlns:a16="http://schemas.microsoft.com/office/drawing/2014/main" id="{81EF4F52-A827-BEE2-01D9-7E668DD80F4A}"/>
                </a:ext>
              </a:extLst>
            </p:cNvPr>
            <p:cNvSpPr/>
            <p:nvPr/>
          </p:nvSpPr>
          <p:spPr>
            <a:xfrm>
              <a:off x="8750808" y="3703320"/>
              <a:ext cx="2770632" cy="187452"/>
            </a:xfrm>
            <a:prstGeom prst="rect">
              <a:avLst/>
            </a:prstGeom>
            <a:solidFill>
              <a:srgbClr val="FFFFFF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96" name="Text 66">
              <a:extLst>
                <a:ext uri="{FF2B5EF4-FFF2-40B4-BE49-F238E27FC236}">
                  <a16:creationId xmlns:a16="http://schemas.microsoft.com/office/drawing/2014/main" id="{B349143A-BC88-42EC-9AC8-9F0090E1E149}"/>
                </a:ext>
              </a:extLst>
            </p:cNvPr>
            <p:cNvSpPr/>
            <p:nvPr/>
          </p:nvSpPr>
          <p:spPr>
            <a:xfrm>
              <a:off x="8805672" y="3719779"/>
              <a:ext cx="2660904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2</a:t>
              </a:r>
              <a:endParaRPr lang="en-US" sz="1200" b="1" dirty="0"/>
            </a:p>
          </p:txBody>
        </p:sp>
        <p:sp>
          <p:nvSpPr>
            <p:cNvPr id="97" name="Shape 67">
              <a:extLst>
                <a:ext uri="{FF2B5EF4-FFF2-40B4-BE49-F238E27FC236}">
                  <a16:creationId xmlns:a16="http://schemas.microsoft.com/office/drawing/2014/main" id="{83191C68-7134-38AA-2438-33BA49086135}"/>
                </a:ext>
              </a:extLst>
            </p:cNvPr>
            <p:cNvSpPr/>
            <p:nvPr/>
          </p:nvSpPr>
          <p:spPr>
            <a:xfrm>
              <a:off x="676656" y="3890772"/>
              <a:ext cx="5303520" cy="187452"/>
            </a:xfrm>
            <a:prstGeom prst="rect">
              <a:avLst/>
            </a:prstGeom>
            <a:solidFill>
              <a:srgbClr val="F7FBFE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98" name="Text 68">
              <a:extLst>
                <a:ext uri="{FF2B5EF4-FFF2-40B4-BE49-F238E27FC236}">
                  <a16:creationId xmlns:a16="http://schemas.microsoft.com/office/drawing/2014/main" id="{4EB91A5C-EC1F-09BB-2106-99A6AE2E118D}"/>
                </a:ext>
              </a:extLst>
            </p:cNvPr>
            <p:cNvSpPr/>
            <p:nvPr/>
          </p:nvSpPr>
          <p:spPr>
            <a:xfrm>
              <a:off x="731520" y="3907231"/>
              <a:ext cx="5193792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Germany</a:t>
              </a:r>
              <a:endParaRPr lang="en-US" sz="1200" b="1" dirty="0"/>
            </a:p>
          </p:txBody>
        </p:sp>
        <p:sp>
          <p:nvSpPr>
            <p:cNvPr id="99" name="Shape 69">
              <a:extLst>
                <a:ext uri="{FF2B5EF4-FFF2-40B4-BE49-F238E27FC236}">
                  <a16:creationId xmlns:a16="http://schemas.microsoft.com/office/drawing/2014/main" id="{0D614DF2-C6DA-9485-19FC-72A01AAB0C5C}"/>
                </a:ext>
              </a:extLst>
            </p:cNvPr>
            <p:cNvSpPr/>
            <p:nvPr/>
          </p:nvSpPr>
          <p:spPr>
            <a:xfrm>
              <a:off x="5980176" y="3890772"/>
              <a:ext cx="2770632" cy="187452"/>
            </a:xfrm>
            <a:prstGeom prst="rect">
              <a:avLst/>
            </a:prstGeom>
            <a:solidFill>
              <a:srgbClr val="F7FBFE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100" name="Text 70">
              <a:extLst>
                <a:ext uri="{FF2B5EF4-FFF2-40B4-BE49-F238E27FC236}">
                  <a16:creationId xmlns:a16="http://schemas.microsoft.com/office/drawing/2014/main" id="{5680A8B5-2909-5D3B-23DA-2819F900412B}"/>
                </a:ext>
              </a:extLst>
            </p:cNvPr>
            <p:cNvSpPr/>
            <p:nvPr/>
          </p:nvSpPr>
          <p:spPr>
            <a:xfrm>
              <a:off x="6035040" y="3907231"/>
              <a:ext cx="2660904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2</a:t>
              </a:r>
              <a:endParaRPr lang="en-US" sz="1200" b="1" dirty="0"/>
            </a:p>
          </p:txBody>
        </p:sp>
        <p:sp>
          <p:nvSpPr>
            <p:cNvPr id="101" name="Shape 71">
              <a:extLst>
                <a:ext uri="{FF2B5EF4-FFF2-40B4-BE49-F238E27FC236}">
                  <a16:creationId xmlns:a16="http://schemas.microsoft.com/office/drawing/2014/main" id="{4F3CCEAA-16D3-9C80-B66F-DF2EF01F7896}"/>
                </a:ext>
              </a:extLst>
            </p:cNvPr>
            <p:cNvSpPr/>
            <p:nvPr/>
          </p:nvSpPr>
          <p:spPr>
            <a:xfrm>
              <a:off x="8750808" y="3890772"/>
              <a:ext cx="2770632" cy="187452"/>
            </a:xfrm>
            <a:prstGeom prst="rect">
              <a:avLst/>
            </a:prstGeom>
            <a:solidFill>
              <a:srgbClr val="F7FBFE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102" name="Text 72">
              <a:extLst>
                <a:ext uri="{FF2B5EF4-FFF2-40B4-BE49-F238E27FC236}">
                  <a16:creationId xmlns:a16="http://schemas.microsoft.com/office/drawing/2014/main" id="{B1211793-742E-4701-547C-1B04AB3C4BC1}"/>
                </a:ext>
              </a:extLst>
            </p:cNvPr>
            <p:cNvSpPr/>
            <p:nvPr/>
          </p:nvSpPr>
          <p:spPr>
            <a:xfrm>
              <a:off x="8805672" y="3907231"/>
              <a:ext cx="2660904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2</a:t>
              </a:r>
              <a:endParaRPr lang="en-US" sz="1200" b="1" dirty="0"/>
            </a:p>
          </p:txBody>
        </p:sp>
        <p:sp>
          <p:nvSpPr>
            <p:cNvPr id="103" name="Shape 73">
              <a:extLst>
                <a:ext uri="{FF2B5EF4-FFF2-40B4-BE49-F238E27FC236}">
                  <a16:creationId xmlns:a16="http://schemas.microsoft.com/office/drawing/2014/main" id="{4579D11C-7CA5-FE43-FD71-68AAC0400231}"/>
                </a:ext>
              </a:extLst>
            </p:cNvPr>
            <p:cNvSpPr/>
            <p:nvPr/>
          </p:nvSpPr>
          <p:spPr>
            <a:xfrm>
              <a:off x="676656" y="4078224"/>
              <a:ext cx="5303520" cy="187452"/>
            </a:xfrm>
            <a:prstGeom prst="rect">
              <a:avLst/>
            </a:prstGeom>
            <a:solidFill>
              <a:srgbClr val="FFFFFF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104" name="Text 74">
              <a:extLst>
                <a:ext uri="{FF2B5EF4-FFF2-40B4-BE49-F238E27FC236}">
                  <a16:creationId xmlns:a16="http://schemas.microsoft.com/office/drawing/2014/main" id="{98EBAE7E-91D4-8D0E-024B-0960AA69E599}"/>
                </a:ext>
              </a:extLst>
            </p:cNvPr>
            <p:cNvSpPr/>
            <p:nvPr/>
          </p:nvSpPr>
          <p:spPr>
            <a:xfrm>
              <a:off x="731520" y="4094683"/>
              <a:ext cx="5193792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Canada</a:t>
              </a:r>
              <a:endParaRPr lang="en-US" sz="1200" b="1" dirty="0"/>
            </a:p>
          </p:txBody>
        </p:sp>
        <p:sp>
          <p:nvSpPr>
            <p:cNvPr id="105" name="Shape 75">
              <a:extLst>
                <a:ext uri="{FF2B5EF4-FFF2-40B4-BE49-F238E27FC236}">
                  <a16:creationId xmlns:a16="http://schemas.microsoft.com/office/drawing/2014/main" id="{50F2C177-8776-C890-FA5F-BA6F08433C69}"/>
                </a:ext>
              </a:extLst>
            </p:cNvPr>
            <p:cNvSpPr/>
            <p:nvPr/>
          </p:nvSpPr>
          <p:spPr>
            <a:xfrm>
              <a:off x="5980176" y="4078224"/>
              <a:ext cx="2770632" cy="187452"/>
            </a:xfrm>
            <a:prstGeom prst="rect">
              <a:avLst/>
            </a:prstGeom>
            <a:solidFill>
              <a:srgbClr val="FFFFFF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106" name="Text 76">
              <a:extLst>
                <a:ext uri="{FF2B5EF4-FFF2-40B4-BE49-F238E27FC236}">
                  <a16:creationId xmlns:a16="http://schemas.microsoft.com/office/drawing/2014/main" id="{61E7C904-3A20-4765-819C-7138FD636DED}"/>
                </a:ext>
              </a:extLst>
            </p:cNvPr>
            <p:cNvSpPr/>
            <p:nvPr/>
          </p:nvSpPr>
          <p:spPr>
            <a:xfrm>
              <a:off x="6035040" y="4094683"/>
              <a:ext cx="2660904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1</a:t>
              </a:r>
              <a:endParaRPr lang="en-US" sz="1200" b="1" dirty="0"/>
            </a:p>
          </p:txBody>
        </p:sp>
        <p:sp>
          <p:nvSpPr>
            <p:cNvPr id="107" name="Shape 77">
              <a:extLst>
                <a:ext uri="{FF2B5EF4-FFF2-40B4-BE49-F238E27FC236}">
                  <a16:creationId xmlns:a16="http://schemas.microsoft.com/office/drawing/2014/main" id="{00E86FC9-82E6-7816-A321-56FBF37D8DAA}"/>
                </a:ext>
              </a:extLst>
            </p:cNvPr>
            <p:cNvSpPr/>
            <p:nvPr/>
          </p:nvSpPr>
          <p:spPr>
            <a:xfrm>
              <a:off x="8750808" y="4078224"/>
              <a:ext cx="2770632" cy="187452"/>
            </a:xfrm>
            <a:prstGeom prst="rect">
              <a:avLst/>
            </a:prstGeom>
            <a:solidFill>
              <a:srgbClr val="FFFFFF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108" name="Text 78">
              <a:extLst>
                <a:ext uri="{FF2B5EF4-FFF2-40B4-BE49-F238E27FC236}">
                  <a16:creationId xmlns:a16="http://schemas.microsoft.com/office/drawing/2014/main" id="{2DF13FDA-F5DB-1CB2-B0CC-81FC4CBB6AF7}"/>
                </a:ext>
              </a:extLst>
            </p:cNvPr>
            <p:cNvSpPr/>
            <p:nvPr/>
          </p:nvSpPr>
          <p:spPr>
            <a:xfrm>
              <a:off x="8805672" y="4094683"/>
              <a:ext cx="2660904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1</a:t>
              </a:r>
              <a:endParaRPr lang="en-US" sz="1200" b="1" dirty="0"/>
            </a:p>
          </p:txBody>
        </p:sp>
        <p:sp>
          <p:nvSpPr>
            <p:cNvPr id="109" name="Shape 79">
              <a:extLst>
                <a:ext uri="{FF2B5EF4-FFF2-40B4-BE49-F238E27FC236}">
                  <a16:creationId xmlns:a16="http://schemas.microsoft.com/office/drawing/2014/main" id="{DF77FDB9-ADCD-7CAF-D9EE-2B86540F39C3}"/>
                </a:ext>
              </a:extLst>
            </p:cNvPr>
            <p:cNvSpPr/>
            <p:nvPr/>
          </p:nvSpPr>
          <p:spPr>
            <a:xfrm>
              <a:off x="676656" y="4265676"/>
              <a:ext cx="5303520" cy="187452"/>
            </a:xfrm>
            <a:prstGeom prst="rect">
              <a:avLst/>
            </a:prstGeom>
            <a:solidFill>
              <a:srgbClr val="F7FBFE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110" name="Text 80">
              <a:extLst>
                <a:ext uri="{FF2B5EF4-FFF2-40B4-BE49-F238E27FC236}">
                  <a16:creationId xmlns:a16="http://schemas.microsoft.com/office/drawing/2014/main" id="{CC0CA84A-E184-34F2-D8F4-49DC171DC29D}"/>
                </a:ext>
              </a:extLst>
            </p:cNvPr>
            <p:cNvSpPr/>
            <p:nvPr/>
          </p:nvSpPr>
          <p:spPr>
            <a:xfrm>
              <a:off x="731520" y="4282135"/>
              <a:ext cx="5193792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Greece</a:t>
              </a:r>
              <a:endParaRPr lang="en-US" sz="1200" b="1" dirty="0"/>
            </a:p>
          </p:txBody>
        </p:sp>
        <p:sp>
          <p:nvSpPr>
            <p:cNvPr id="111" name="Shape 81">
              <a:extLst>
                <a:ext uri="{FF2B5EF4-FFF2-40B4-BE49-F238E27FC236}">
                  <a16:creationId xmlns:a16="http://schemas.microsoft.com/office/drawing/2014/main" id="{FD6B86E8-E6D7-0DAB-8B79-B97A2AD0BA5C}"/>
                </a:ext>
              </a:extLst>
            </p:cNvPr>
            <p:cNvSpPr/>
            <p:nvPr/>
          </p:nvSpPr>
          <p:spPr>
            <a:xfrm>
              <a:off x="5980176" y="4265676"/>
              <a:ext cx="2770632" cy="187452"/>
            </a:xfrm>
            <a:prstGeom prst="rect">
              <a:avLst/>
            </a:prstGeom>
            <a:solidFill>
              <a:srgbClr val="F7FBFE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112" name="Text 82">
              <a:extLst>
                <a:ext uri="{FF2B5EF4-FFF2-40B4-BE49-F238E27FC236}">
                  <a16:creationId xmlns:a16="http://schemas.microsoft.com/office/drawing/2014/main" id="{1549250F-D183-7893-31A5-5ABA280F125D}"/>
                </a:ext>
              </a:extLst>
            </p:cNvPr>
            <p:cNvSpPr/>
            <p:nvPr/>
          </p:nvSpPr>
          <p:spPr>
            <a:xfrm>
              <a:off x="6035040" y="4282135"/>
              <a:ext cx="2660904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1</a:t>
              </a:r>
              <a:endParaRPr lang="en-US" sz="1200" b="1" dirty="0"/>
            </a:p>
          </p:txBody>
        </p:sp>
        <p:sp>
          <p:nvSpPr>
            <p:cNvPr id="113" name="Shape 83">
              <a:extLst>
                <a:ext uri="{FF2B5EF4-FFF2-40B4-BE49-F238E27FC236}">
                  <a16:creationId xmlns:a16="http://schemas.microsoft.com/office/drawing/2014/main" id="{D67887CE-D62C-516D-06C5-9A7B202EDC33}"/>
                </a:ext>
              </a:extLst>
            </p:cNvPr>
            <p:cNvSpPr/>
            <p:nvPr/>
          </p:nvSpPr>
          <p:spPr>
            <a:xfrm>
              <a:off x="8750808" y="4265676"/>
              <a:ext cx="2770632" cy="187452"/>
            </a:xfrm>
            <a:prstGeom prst="rect">
              <a:avLst/>
            </a:prstGeom>
            <a:solidFill>
              <a:srgbClr val="F7FBFE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114" name="Text 84">
              <a:extLst>
                <a:ext uri="{FF2B5EF4-FFF2-40B4-BE49-F238E27FC236}">
                  <a16:creationId xmlns:a16="http://schemas.microsoft.com/office/drawing/2014/main" id="{F4C5716B-A6D0-ACFD-2D73-1C3CE16A5548}"/>
                </a:ext>
              </a:extLst>
            </p:cNvPr>
            <p:cNvSpPr/>
            <p:nvPr/>
          </p:nvSpPr>
          <p:spPr>
            <a:xfrm>
              <a:off x="8805672" y="4282135"/>
              <a:ext cx="2660904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1</a:t>
              </a:r>
              <a:endParaRPr lang="en-US" sz="1200" b="1" dirty="0"/>
            </a:p>
          </p:txBody>
        </p:sp>
        <p:sp>
          <p:nvSpPr>
            <p:cNvPr id="115" name="Shape 85">
              <a:extLst>
                <a:ext uri="{FF2B5EF4-FFF2-40B4-BE49-F238E27FC236}">
                  <a16:creationId xmlns:a16="http://schemas.microsoft.com/office/drawing/2014/main" id="{7BA07D04-E557-1291-C7D9-BEA8735D2308}"/>
                </a:ext>
              </a:extLst>
            </p:cNvPr>
            <p:cNvSpPr/>
            <p:nvPr/>
          </p:nvSpPr>
          <p:spPr>
            <a:xfrm>
              <a:off x="676656" y="4453128"/>
              <a:ext cx="5303520" cy="187452"/>
            </a:xfrm>
            <a:prstGeom prst="rect">
              <a:avLst/>
            </a:prstGeom>
            <a:solidFill>
              <a:srgbClr val="FFFFFF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116" name="Text 86">
              <a:extLst>
                <a:ext uri="{FF2B5EF4-FFF2-40B4-BE49-F238E27FC236}">
                  <a16:creationId xmlns:a16="http://schemas.microsoft.com/office/drawing/2014/main" id="{F692B870-C10B-5AEB-FAE4-B537B6038478}"/>
                </a:ext>
              </a:extLst>
            </p:cNvPr>
            <p:cNvSpPr/>
            <p:nvPr/>
          </p:nvSpPr>
          <p:spPr>
            <a:xfrm>
              <a:off x="731520" y="4469587"/>
              <a:ext cx="5193792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Italy</a:t>
              </a:r>
            </a:p>
          </p:txBody>
        </p:sp>
        <p:sp>
          <p:nvSpPr>
            <p:cNvPr id="117" name="Shape 87">
              <a:extLst>
                <a:ext uri="{FF2B5EF4-FFF2-40B4-BE49-F238E27FC236}">
                  <a16:creationId xmlns:a16="http://schemas.microsoft.com/office/drawing/2014/main" id="{7D9EA439-BFB0-DBC7-78D5-671E1810A443}"/>
                </a:ext>
              </a:extLst>
            </p:cNvPr>
            <p:cNvSpPr/>
            <p:nvPr/>
          </p:nvSpPr>
          <p:spPr>
            <a:xfrm>
              <a:off x="5980176" y="4453128"/>
              <a:ext cx="2770632" cy="187452"/>
            </a:xfrm>
            <a:prstGeom prst="rect">
              <a:avLst/>
            </a:prstGeom>
            <a:solidFill>
              <a:srgbClr val="FFFFFF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118" name="Text 88">
              <a:extLst>
                <a:ext uri="{FF2B5EF4-FFF2-40B4-BE49-F238E27FC236}">
                  <a16:creationId xmlns:a16="http://schemas.microsoft.com/office/drawing/2014/main" id="{FCFA6547-3A32-6049-D1B6-E1543FCC0F6A}"/>
                </a:ext>
              </a:extLst>
            </p:cNvPr>
            <p:cNvSpPr/>
            <p:nvPr/>
          </p:nvSpPr>
          <p:spPr>
            <a:xfrm>
              <a:off x="6035040" y="4469587"/>
              <a:ext cx="2660904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1</a:t>
              </a:r>
              <a:endParaRPr lang="en-US" sz="1200" b="1" dirty="0"/>
            </a:p>
          </p:txBody>
        </p:sp>
        <p:sp>
          <p:nvSpPr>
            <p:cNvPr id="119" name="Shape 89">
              <a:extLst>
                <a:ext uri="{FF2B5EF4-FFF2-40B4-BE49-F238E27FC236}">
                  <a16:creationId xmlns:a16="http://schemas.microsoft.com/office/drawing/2014/main" id="{3C378C90-7C07-30B3-B184-B79DF39BC287}"/>
                </a:ext>
              </a:extLst>
            </p:cNvPr>
            <p:cNvSpPr/>
            <p:nvPr/>
          </p:nvSpPr>
          <p:spPr>
            <a:xfrm>
              <a:off x="8750808" y="4453128"/>
              <a:ext cx="2770632" cy="187452"/>
            </a:xfrm>
            <a:prstGeom prst="rect">
              <a:avLst/>
            </a:prstGeom>
            <a:solidFill>
              <a:srgbClr val="FFFFFF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120" name="Text 90">
              <a:extLst>
                <a:ext uri="{FF2B5EF4-FFF2-40B4-BE49-F238E27FC236}">
                  <a16:creationId xmlns:a16="http://schemas.microsoft.com/office/drawing/2014/main" id="{2F5DEAAE-6B29-C948-1D72-7D8A23C09C0B}"/>
                </a:ext>
              </a:extLst>
            </p:cNvPr>
            <p:cNvSpPr/>
            <p:nvPr/>
          </p:nvSpPr>
          <p:spPr>
            <a:xfrm>
              <a:off x="8805672" y="4469587"/>
              <a:ext cx="2660904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1</a:t>
              </a:r>
              <a:endParaRPr lang="en-US" sz="1200" b="1" dirty="0"/>
            </a:p>
          </p:txBody>
        </p:sp>
        <p:sp>
          <p:nvSpPr>
            <p:cNvPr id="127" name="Shape 97">
              <a:extLst>
                <a:ext uri="{FF2B5EF4-FFF2-40B4-BE49-F238E27FC236}">
                  <a16:creationId xmlns:a16="http://schemas.microsoft.com/office/drawing/2014/main" id="{B0900F4D-2251-F6A8-2169-9F47D9851576}"/>
                </a:ext>
              </a:extLst>
            </p:cNvPr>
            <p:cNvSpPr/>
            <p:nvPr/>
          </p:nvSpPr>
          <p:spPr>
            <a:xfrm>
              <a:off x="676656" y="4632089"/>
              <a:ext cx="5303521" cy="187452"/>
            </a:xfrm>
            <a:prstGeom prst="rect">
              <a:avLst/>
            </a:prstGeom>
            <a:solidFill>
              <a:srgbClr val="F7FBFE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128" name="Text 98">
              <a:extLst>
                <a:ext uri="{FF2B5EF4-FFF2-40B4-BE49-F238E27FC236}">
                  <a16:creationId xmlns:a16="http://schemas.microsoft.com/office/drawing/2014/main" id="{3EAC0F16-4DB9-394A-34B4-65399BEEE1A3}"/>
                </a:ext>
              </a:extLst>
            </p:cNvPr>
            <p:cNvSpPr/>
            <p:nvPr/>
          </p:nvSpPr>
          <p:spPr>
            <a:xfrm>
              <a:off x="731521" y="4648548"/>
              <a:ext cx="5193792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Republic of Korea</a:t>
              </a:r>
              <a:endParaRPr lang="en-US" sz="1200" b="1" dirty="0"/>
            </a:p>
          </p:txBody>
        </p:sp>
        <p:sp>
          <p:nvSpPr>
            <p:cNvPr id="129" name="Shape 99">
              <a:extLst>
                <a:ext uri="{FF2B5EF4-FFF2-40B4-BE49-F238E27FC236}">
                  <a16:creationId xmlns:a16="http://schemas.microsoft.com/office/drawing/2014/main" id="{0E6F672D-ED75-43EA-A56E-59E306EFD90E}"/>
                </a:ext>
              </a:extLst>
            </p:cNvPr>
            <p:cNvSpPr/>
            <p:nvPr/>
          </p:nvSpPr>
          <p:spPr>
            <a:xfrm>
              <a:off x="5980177" y="4632089"/>
              <a:ext cx="2770632" cy="187452"/>
            </a:xfrm>
            <a:prstGeom prst="rect">
              <a:avLst/>
            </a:prstGeom>
            <a:solidFill>
              <a:srgbClr val="F7FBFE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130" name="Text 100">
              <a:extLst>
                <a:ext uri="{FF2B5EF4-FFF2-40B4-BE49-F238E27FC236}">
                  <a16:creationId xmlns:a16="http://schemas.microsoft.com/office/drawing/2014/main" id="{B5E4AF15-656D-57B9-09FC-6E76BD94BBE4}"/>
                </a:ext>
              </a:extLst>
            </p:cNvPr>
            <p:cNvSpPr/>
            <p:nvPr/>
          </p:nvSpPr>
          <p:spPr>
            <a:xfrm>
              <a:off x="6035040" y="4648548"/>
              <a:ext cx="2660905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1</a:t>
              </a:r>
              <a:endParaRPr lang="en-US" sz="1200" b="1" dirty="0"/>
            </a:p>
          </p:txBody>
        </p:sp>
        <p:sp>
          <p:nvSpPr>
            <p:cNvPr id="131" name="Shape 101">
              <a:extLst>
                <a:ext uri="{FF2B5EF4-FFF2-40B4-BE49-F238E27FC236}">
                  <a16:creationId xmlns:a16="http://schemas.microsoft.com/office/drawing/2014/main" id="{B93D5265-3370-3CA5-A72C-BBB593FF4F75}"/>
                </a:ext>
              </a:extLst>
            </p:cNvPr>
            <p:cNvSpPr/>
            <p:nvPr/>
          </p:nvSpPr>
          <p:spPr>
            <a:xfrm>
              <a:off x="8750808" y="4632089"/>
              <a:ext cx="2770632" cy="187452"/>
            </a:xfrm>
            <a:prstGeom prst="rect">
              <a:avLst/>
            </a:prstGeom>
            <a:solidFill>
              <a:srgbClr val="F7FBFE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132" name="Text 102">
              <a:extLst>
                <a:ext uri="{FF2B5EF4-FFF2-40B4-BE49-F238E27FC236}">
                  <a16:creationId xmlns:a16="http://schemas.microsoft.com/office/drawing/2014/main" id="{450D9771-675F-E718-18F4-7AF01A0A0BC1}"/>
                </a:ext>
              </a:extLst>
            </p:cNvPr>
            <p:cNvSpPr/>
            <p:nvPr/>
          </p:nvSpPr>
          <p:spPr>
            <a:xfrm>
              <a:off x="8805672" y="4648548"/>
              <a:ext cx="2660905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1</a:t>
              </a:r>
              <a:endParaRPr lang="en-US" sz="1200" b="1" dirty="0"/>
            </a:p>
          </p:txBody>
        </p:sp>
        <p:sp>
          <p:nvSpPr>
            <p:cNvPr id="139" name="Shape 109">
              <a:extLst>
                <a:ext uri="{FF2B5EF4-FFF2-40B4-BE49-F238E27FC236}">
                  <a16:creationId xmlns:a16="http://schemas.microsoft.com/office/drawing/2014/main" id="{545B05D5-2AE0-1219-425D-CE8DA4F1AEB5}"/>
                </a:ext>
              </a:extLst>
            </p:cNvPr>
            <p:cNvSpPr/>
            <p:nvPr/>
          </p:nvSpPr>
          <p:spPr>
            <a:xfrm>
              <a:off x="676656" y="4811973"/>
              <a:ext cx="5303521" cy="187452"/>
            </a:xfrm>
            <a:prstGeom prst="rect">
              <a:avLst/>
            </a:prstGeom>
            <a:solidFill>
              <a:srgbClr val="FFFFFF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140" name="Text 110">
              <a:extLst>
                <a:ext uri="{FF2B5EF4-FFF2-40B4-BE49-F238E27FC236}">
                  <a16:creationId xmlns:a16="http://schemas.microsoft.com/office/drawing/2014/main" id="{D0DD41A2-E653-1740-603F-426F6AA9F246}"/>
                </a:ext>
              </a:extLst>
            </p:cNvPr>
            <p:cNvSpPr/>
            <p:nvPr/>
          </p:nvSpPr>
          <p:spPr>
            <a:xfrm>
              <a:off x="731522" y="4828432"/>
              <a:ext cx="5193792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Switzerland</a:t>
              </a:r>
              <a:endParaRPr lang="en-US" sz="1200" b="1" dirty="0"/>
            </a:p>
          </p:txBody>
        </p:sp>
        <p:sp>
          <p:nvSpPr>
            <p:cNvPr id="141" name="Shape 111">
              <a:extLst>
                <a:ext uri="{FF2B5EF4-FFF2-40B4-BE49-F238E27FC236}">
                  <a16:creationId xmlns:a16="http://schemas.microsoft.com/office/drawing/2014/main" id="{52FC7B28-3AF3-1952-159F-BD0439A35328}"/>
                </a:ext>
              </a:extLst>
            </p:cNvPr>
            <p:cNvSpPr/>
            <p:nvPr/>
          </p:nvSpPr>
          <p:spPr>
            <a:xfrm>
              <a:off x="5980177" y="4811973"/>
              <a:ext cx="2770632" cy="187452"/>
            </a:xfrm>
            <a:prstGeom prst="rect">
              <a:avLst/>
            </a:prstGeom>
            <a:solidFill>
              <a:srgbClr val="FFFFFF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142" name="Text 112">
              <a:extLst>
                <a:ext uri="{FF2B5EF4-FFF2-40B4-BE49-F238E27FC236}">
                  <a16:creationId xmlns:a16="http://schemas.microsoft.com/office/drawing/2014/main" id="{0A085E86-1785-EAF2-61FF-324C3C30695F}"/>
                </a:ext>
              </a:extLst>
            </p:cNvPr>
            <p:cNvSpPr/>
            <p:nvPr/>
          </p:nvSpPr>
          <p:spPr>
            <a:xfrm>
              <a:off x="6035040" y="4828432"/>
              <a:ext cx="2660905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1</a:t>
              </a:r>
              <a:endParaRPr lang="en-US" sz="1200" b="1" dirty="0"/>
            </a:p>
          </p:txBody>
        </p:sp>
        <p:sp>
          <p:nvSpPr>
            <p:cNvPr id="143" name="Shape 113">
              <a:extLst>
                <a:ext uri="{FF2B5EF4-FFF2-40B4-BE49-F238E27FC236}">
                  <a16:creationId xmlns:a16="http://schemas.microsoft.com/office/drawing/2014/main" id="{8BA560C5-3141-E219-D3D3-880812A2669F}"/>
                </a:ext>
              </a:extLst>
            </p:cNvPr>
            <p:cNvSpPr/>
            <p:nvPr/>
          </p:nvSpPr>
          <p:spPr>
            <a:xfrm>
              <a:off x="8750808" y="4811973"/>
              <a:ext cx="2770632" cy="187452"/>
            </a:xfrm>
            <a:prstGeom prst="rect">
              <a:avLst/>
            </a:prstGeom>
            <a:solidFill>
              <a:srgbClr val="FFFFFF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144" name="Text 114">
              <a:extLst>
                <a:ext uri="{FF2B5EF4-FFF2-40B4-BE49-F238E27FC236}">
                  <a16:creationId xmlns:a16="http://schemas.microsoft.com/office/drawing/2014/main" id="{08AC2A96-5C15-D838-CC78-158896A763DF}"/>
                </a:ext>
              </a:extLst>
            </p:cNvPr>
            <p:cNvSpPr/>
            <p:nvPr/>
          </p:nvSpPr>
          <p:spPr>
            <a:xfrm>
              <a:off x="8805672" y="4828432"/>
              <a:ext cx="2660905" cy="1545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1</a:t>
              </a:r>
              <a:endParaRPr lang="en-US" sz="1200" b="1" dirty="0"/>
            </a:p>
          </p:txBody>
        </p:sp>
        <p:sp>
          <p:nvSpPr>
            <p:cNvPr id="145" name="Shape 115">
              <a:extLst>
                <a:ext uri="{FF2B5EF4-FFF2-40B4-BE49-F238E27FC236}">
                  <a16:creationId xmlns:a16="http://schemas.microsoft.com/office/drawing/2014/main" id="{A27F7CD7-6F2B-6D66-C811-7464FE977D12}"/>
                </a:ext>
              </a:extLst>
            </p:cNvPr>
            <p:cNvSpPr/>
            <p:nvPr/>
          </p:nvSpPr>
          <p:spPr>
            <a:xfrm>
              <a:off x="676656" y="4999423"/>
              <a:ext cx="5303521" cy="265176"/>
            </a:xfrm>
            <a:prstGeom prst="rect">
              <a:avLst/>
            </a:prstGeom>
            <a:solidFill>
              <a:srgbClr val="D5EAF8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146" name="Text 116">
              <a:extLst>
                <a:ext uri="{FF2B5EF4-FFF2-40B4-BE49-F238E27FC236}">
                  <a16:creationId xmlns:a16="http://schemas.microsoft.com/office/drawing/2014/main" id="{393387E9-86CB-9BF9-D552-DF743517F662}"/>
                </a:ext>
              </a:extLst>
            </p:cNvPr>
            <p:cNvSpPr/>
            <p:nvPr/>
          </p:nvSpPr>
          <p:spPr>
            <a:xfrm>
              <a:off x="731522" y="5015882"/>
              <a:ext cx="5193792" cy="23225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Total</a:t>
              </a:r>
              <a:endParaRPr lang="en-US" sz="1200" b="1" dirty="0"/>
            </a:p>
          </p:txBody>
        </p:sp>
        <p:sp>
          <p:nvSpPr>
            <p:cNvPr id="147" name="Shape 117">
              <a:extLst>
                <a:ext uri="{FF2B5EF4-FFF2-40B4-BE49-F238E27FC236}">
                  <a16:creationId xmlns:a16="http://schemas.microsoft.com/office/drawing/2014/main" id="{308DCFC1-20F7-DE9C-B653-C84C904FF994}"/>
                </a:ext>
              </a:extLst>
            </p:cNvPr>
            <p:cNvSpPr/>
            <p:nvPr/>
          </p:nvSpPr>
          <p:spPr>
            <a:xfrm>
              <a:off x="5980177" y="4999423"/>
              <a:ext cx="2770632" cy="265176"/>
            </a:xfrm>
            <a:prstGeom prst="rect">
              <a:avLst/>
            </a:prstGeom>
            <a:solidFill>
              <a:srgbClr val="D5EAF8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148" name="Text 118">
              <a:extLst>
                <a:ext uri="{FF2B5EF4-FFF2-40B4-BE49-F238E27FC236}">
                  <a16:creationId xmlns:a16="http://schemas.microsoft.com/office/drawing/2014/main" id="{3687DB69-1F04-51F5-231B-8063D0C2BAE6}"/>
                </a:ext>
              </a:extLst>
            </p:cNvPr>
            <p:cNvSpPr/>
            <p:nvPr/>
          </p:nvSpPr>
          <p:spPr>
            <a:xfrm>
              <a:off x="6035040" y="5015882"/>
              <a:ext cx="2660905" cy="23225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79</a:t>
              </a:r>
              <a:endParaRPr lang="en-US" sz="1200" b="1" dirty="0"/>
            </a:p>
          </p:txBody>
        </p:sp>
        <p:sp>
          <p:nvSpPr>
            <p:cNvPr id="149" name="Shape 119">
              <a:extLst>
                <a:ext uri="{FF2B5EF4-FFF2-40B4-BE49-F238E27FC236}">
                  <a16:creationId xmlns:a16="http://schemas.microsoft.com/office/drawing/2014/main" id="{0B05B629-EC6C-EEEE-DC57-F554E4ABC331}"/>
                </a:ext>
              </a:extLst>
            </p:cNvPr>
            <p:cNvSpPr/>
            <p:nvPr/>
          </p:nvSpPr>
          <p:spPr>
            <a:xfrm>
              <a:off x="8750808" y="4999423"/>
              <a:ext cx="2770632" cy="265176"/>
            </a:xfrm>
            <a:prstGeom prst="rect">
              <a:avLst/>
            </a:prstGeom>
            <a:solidFill>
              <a:srgbClr val="D5EAF8"/>
            </a:solidFill>
            <a:ln w="6985">
              <a:solidFill>
                <a:srgbClr val="B6D4E9"/>
              </a:solidFill>
              <a:prstDash val="solid"/>
            </a:ln>
          </p:spPr>
        </p:sp>
        <p:sp>
          <p:nvSpPr>
            <p:cNvPr id="150" name="Text 120">
              <a:extLst>
                <a:ext uri="{FF2B5EF4-FFF2-40B4-BE49-F238E27FC236}">
                  <a16:creationId xmlns:a16="http://schemas.microsoft.com/office/drawing/2014/main" id="{E6655B7E-A722-482F-BC6C-A818228CAB1F}"/>
                </a:ext>
              </a:extLst>
            </p:cNvPr>
            <p:cNvSpPr/>
            <p:nvPr/>
          </p:nvSpPr>
          <p:spPr>
            <a:xfrm>
              <a:off x="8805672" y="5015882"/>
              <a:ext cx="2660905" cy="23225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0B3D78"/>
                  </a:solidFill>
                </a:rPr>
                <a:t>41</a:t>
              </a:r>
              <a:endParaRPr lang="en-US" sz="1200" b="1" dirty="0"/>
            </a:p>
          </p:txBody>
        </p:sp>
      </p:grpSp>
      <p:sp>
        <p:nvSpPr>
          <p:cNvPr id="19" name="右中かっこ 18">
            <a:extLst>
              <a:ext uri="{FF2B5EF4-FFF2-40B4-BE49-F238E27FC236}">
                <a16:creationId xmlns:a16="http://schemas.microsoft.com/office/drawing/2014/main" id="{C48B2FEF-8C0E-7997-9A47-F6991A401085}"/>
              </a:ext>
            </a:extLst>
          </p:cNvPr>
          <p:cNvSpPr/>
          <p:nvPr/>
        </p:nvSpPr>
        <p:spPr>
          <a:xfrm>
            <a:off x="9055100" y="3660902"/>
            <a:ext cx="589280" cy="167309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2A6C0A7-96D3-6EF3-DFA7-C4B4C924F9A3}"/>
              </a:ext>
            </a:extLst>
          </p:cNvPr>
          <p:cNvSpPr txBox="1"/>
          <p:nvPr/>
        </p:nvSpPr>
        <p:spPr>
          <a:xfrm>
            <a:off x="9518904" y="4174284"/>
            <a:ext cx="938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Europe</a:t>
            </a:r>
          </a:p>
          <a:p>
            <a:r>
              <a:rPr lang="en-US" altLang="ja-JP" dirty="0"/>
              <a:t>15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44652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BB90E8A-E122-1590-3D75-171FA25280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121" y="0"/>
            <a:ext cx="102877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137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3651922-FA25-E346-640A-7972F5C34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6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05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2E7FE9C-042D-A93F-5C39-86072F2E9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We missed participants from US due to unfortunate restrictions by NSF/DOE</a:t>
            </a:r>
            <a:endParaRPr kumimoji="1" lang="ja-JP" altLang="en-US" dirty="0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23F63FE9-212B-AB3D-8C4D-AFE4F405B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50128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811C9F-BCC4-F1E5-BB8F-A93FAB25C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ja-JP" dirty="0"/>
              <a:t>Various Topics Covered/Discussed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B68217E-188E-53D3-1E8A-436EE862F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4760" y="1845945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dirty="0"/>
              <a:t>NMR continues to </a:t>
            </a:r>
            <a:r>
              <a:rPr lang="en-US" altLang="ja-JP" dirty="0"/>
              <a:t>play important roles in studies on </a:t>
            </a:r>
            <a:r>
              <a:rPr kumimoji="1" lang="en-US" altLang="ja-JP" dirty="0"/>
              <a:t>Quantum magnetism, Superconductivity</a:t>
            </a:r>
          </a:p>
          <a:p>
            <a:endParaRPr lang="en-US" altLang="ja-JP" dirty="0"/>
          </a:p>
          <a:p>
            <a:r>
              <a:rPr lang="en-US" altLang="ja-JP" dirty="0"/>
              <a:t>Other topics (topological materials,</a:t>
            </a:r>
            <a:r>
              <a:rPr lang="zh-CN" altLang="en-US" dirty="0"/>
              <a:t> </a:t>
            </a:r>
            <a:r>
              <a:rPr lang="en-US" altLang="zh-CN" dirty="0" err="1"/>
              <a:t>altermagnets</a:t>
            </a:r>
            <a:r>
              <a:rPr lang="en-US" altLang="zh-CN" dirty="0"/>
              <a:t>, multiple orders, </a:t>
            </a:r>
            <a:r>
              <a:rPr lang="en-US" altLang="ja-JP" dirty="0"/>
              <a:t>…)</a:t>
            </a:r>
          </a:p>
          <a:p>
            <a:pPr marL="0" indent="0">
              <a:buNone/>
            </a:pPr>
            <a:endParaRPr kumimoji="1" lang="en-US" altLang="ja-JP" dirty="0"/>
          </a:p>
          <a:p>
            <a:r>
              <a:rPr lang="en-US" altLang="ja-JP" dirty="0"/>
              <a:t>Combined with extreme conditions</a:t>
            </a:r>
          </a:p>
          <a:p>
            <a:endParaRPr lang="en-US" altLang="ja-JP" dirty="0"/>
          </a:p>
          <a:p>
            <a:r>
              <a:rPr lang="en-US" altLang="ja-JP" dirty="0"/>
              <a:t>New techniques and new instrumentations </a:t>
            </a:r>
          </a:p>
          <a:p>
            <a:pPr marL="0" indent="0">
              <a:buNone/>
            </a:pPr>
            <a:r>
              <a:rPr lang="en-US" altLang="ja-JP" dirty="0"/>
              <a:t>  (</a:t>
            </a:r>
            <a:r>
              <a:rPr lang="en-US" altLang="ja-JP" i="1" dirty="0" err="1"/>
              <a:t>cf</a:t>
            </a:r>
            <a:r>
              <a:rPr lang="en-US" altLang="ja-JP" dirty="0"/>
              <a:t>  Double resonance, Dynamical nuclear polarization…)</a:t>
            </a:r>
          </a:p>
          <a:p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1EB0B6EB-9DF9-8C94-9D44-7F7101981D9F}"/>
              </a:ext>
            </a:extLst>
          </p:cNvPr>
          <p:cNvCxnSpPr>
            <a:cxnSpLocks/>
          </p:cNvCxnSpPr>
          <p:nvPr/>
        </p:nvCxnSpPr>
        <p:spPr>
          <a:xfrm>
            <a:off x="0" y="1513840"/>
            <a:ext cx="12192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972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3B75D8-8418-E9A6-3C29-1ADC5AB14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2635"/>
          </a:xfrm>
        </p:spPr>
        <p:txBody>
          <a:bodyPr/>
          <a:lstStyle/>
          <a:p>
            <a:r>
              <a:rPr kumimoji="1" lang="en-US" altLang="ja-JP" dirty="0"/>
              <a:t>NMR/</a:t>
            </a:r>
            <a:r>
              <a:rPr kumimoji="1" lang="en-US" altLang="ja-JP" dirty="0" err="1"/>
              <a:t>muSR</a:t>
            </a:r>
            <a:r>
              <a:rPr kumimoji="1" lang="en-US" altLang="ja-JP" dirty="0"/>
              <a:t> for quantum magnetism (1)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7C5C9FC-FC9A-71A8-66B8-4692CC9E1B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9863"/>
            <a:ext cx="11160760" cy="5398135"/>
          </a:xfrm>
        </p:spPr>
        <p:txBody>
          <a:bodyPr>
            <a:normAutofit fontScale="47500" lnSpcReduction="20000"/>
          </a:bodyPr>
          <a:lstStyle/>
          <a:p>
            <a:r>
              <a:rPr lang="en-US" altLang="ja-JP" sz="5100" dirty="0"/>
              <a:t>Phenomena: </a:t>
            </a:r>
            <a:r>
              <a:rPr kumimoji="1" lang="en-US" altLang="ja-JP" sz="5100" dirty="0"/>
              <a:t>Magnetization Plateau</a:t>
            </a:r>
          </a:p>
          <a:p>
            <a:pPr marL="0" indent="0">
              <a:buNone/>
            </a:pPr>
            <a:r>
              <a:rPr lang="en-US" altLang="ja-JP" dirty="0"/>
              <a:t>                                               </a:t>
            </a:r>
            <a:r>
              <a:rPr lang="en-US" altLang="ja-JP" sz="4200" dirty="0"/>
              <a:t>1/8 M. </a:t>
            </a:r>
            <a:r>
              <a:rPr lang="en-US" altLang="ja-JP" sz="4200" dirty="0" err="1"/>
              <a:t>Horvatic</a:t>
            </a:r>
            <a:r>
              <a:rPr lang="en-US" altLang="ja-JP" sz="4200" dirty="0"/>
              <a:t>, 1/3 Y. Ihara,</a:t>
            </a:r>
            <a:r>
              <a:rPr lang="ja-JP" altLang="en-US" sz="4200" dirty="0"/>
              <a:t> </a:t>
            </a:r>
            <a:r>
              <a:rPr lang="en-US" altLang="ja-JP" sz="4200" dirty="0"/>
              <a:t>1/9</a:t>
            </a:r>
            <a:r>
              <a:rPr lang="ja-JP" altLang="en-US" sz="4200" dirty="0"/>
              <a:t> </a:t>
            </a:r>
            <a:r>
              <a:rPr lang="en-US" altLang="ja-JP" sz="4200" dirty="0"/>
              <a:t>F. Bert</a:t>
            </a:r>
          </a:p>
          <a:p>
            <a:pPr marL="0" indent="0">
              <a:buNone/>
            </a:pPr>
            <a:r>
              <a:rPr lang="en-US" altLang="ja-JP" sz="4200" dirty="0"/>
              <a:t>                               looking for exotic states on the plateau, </a:t>
            </a:r>
          </a:p>
          <a:p>
            <a:pPr marL="0" indent="0">
              <a:buNone/>
            </a:pPr>
            <a:r>
              <a:rPr lang="en-US" altLang="ja-JP" sz="4200" dirty="0"/>
              <a:t>                               (localized pinwheel, SL, </a:t>
            </a:r>
            <a:r>
              <a:rPr lang="en-US" altLang="ja-JP" sz="4200" dirty="0" err="1"/>
              <a:t>VBCrystal</a:t>
            </a:r>
            <a:r>
              <a:rPr lang="en-US" altLang="ja-JP" sz="4200" dirty="0"/>
              <a:t> …), </a:t>
            </a:r>
          </a:p>
          <a:p>
            <a:endParaRPr kumimoji="1" lang="en-US" altLang="ja-JP" dirty="0"/>
          </a:p>
          <a:p>
            <a:pPr marL="0" indent="0">
              <a:buNone/>
            </a:pPr>
            <a:r>
              <a:rPr lang="en-US" altLang="ja-JP" sz="4400" dirty="0"/>
              <a:t>                           </a:t>
            </a:r>
            <a:r>
              <a:rPr lang="en-US" altLang="ja-JP" sz="5100" dirty="0"/>
              <a:t>Possible Fractional Excitation (</a:t>
            </a:r>
            <a:r>
              <a:rPr lang="en-US" altLang="ja-JP" sz="5100" dirty="0" err="1"/>
              <a:t>spinon</a:t>
            </a:r>
            <a:r>
              <a:rPr lang="en-US" altLang="ja-JP" sz="5100" dirty="0"/>
              <a:t>, gapped or gapless)      </a:t>
            </a:r>
          </a:p>
          <a:p>
            <a:pPr marL="0" indent="0">
              <a:buNone/>
            </a:pPr>
            <a:r>
              <a:rPr lang="en-US" altLang="ja-JP" sz="3600" dirty="0"/>
              <a:t>                                   </a:t>
            </a:r>
            <a:r>
              <a:rPr lang="en-US" altLang="ja-JP" sz="4200" dirty="0"/>
              <a:t>W. Yu, M. </a:t>
            </a:r>
            <a:r>
              <a:rPr lang="en-US" altLang="ja-JP" sz="4200" dirty="0" err="1"/>
              <a:t>Pregelj</a:t>
            </a:r>
            <a:r>
              <a:rPr lang="en-US" altLang="ja-JP" sz="4200" dirty="0"/>
              <a:t>, A. </a:t>
            </a:r>
            <a:r>
              <a:rPr lang="en-US" altLang="ja-JP" sz="4200" dirty="0" err="1"/>
              <a:t>Zorko</a:t>
            </a:r>
            <a:r>
              <a:rPr lang="en-US" altLang="ja-JP" sz="4200" dirty="0"/>
              <a:t>, K. </a:t>
            </a:r>
            <a:r>
              <a:rPr lang="en-US" altLang="ja-JP" sz="4200" dirty="0" err="1"/>
              <a:t>Povarov</a:t>
            </a:r>
            <a:endParaRPr lang="en-US" altLang="ja-JP" sz="4200" dirty="0"/>
          </a:p>
          <a:p>
            <a:pPr marL="0" indent="0">
              <a:buNone/>
            </a:pPr>
            <a:endParaRPr lang="en-US" altLang="ja-JP" sz="3300" dirty="0"/>
          </a:p>
          <a:p>
            <a:pPr marL="0" indent="0">
              <a:buNone/>
            </a:pPr>
            <a:r>
              <a:rPr lang="en-US" altLang="ja-JP" dirty="0"/>
              <a:t>                                     </a:t>
            </a:r>
          </a:p>
          <a:p>
            <a:r>
              <a:rPr lang="en-US" altLang="ja-JP" sz="5100" dirty="0"/>
              <a:t>Materials: Kagome lattice  (</a:t>
            </a:r>
            <a:r>
              <a:rPr lang="en-US" altLang="ja-JP" sz="5100" dirty="0" err="1"/>
              <a:t>Kapelllasite</a:t>
            </a:r>
            <a:r>
              <a:rPr lang="en-US" altLang="ja-JP" sz="5100" dirty="0"/>
              <a:t>, </a:t>
            </a:r>
            <a:r>
              <a:rPr lang="en-US" altLang="ja-JP" sz="5100" dirty="0" err="1"/>
              <a:t>Herbersmithite</a:t>
            </a:r>
            <a:r>
              <a:rPr lang="en-US" altLang="ja-JP" sz="5100" dirty="0"/>
              <a:t>, </a:t>
            </a:r>
            <a:r>
              <a:rPr lang="en-US" altLang="ja-JP" sz="5100" dirty="0" err="1"/>
              <a:t>Barlowite</a:t>
            </a:r>
            <a:r>
              <a:rPr lang="en-US" altLang="ja-JP" sz="5100" dirty="0"/>
              <a:t>…)</a:t>
            </a:r>
          </a:p>
          <a:p>
            <a:pPr marL="0" indent="0">
              <a:buNone/>
            </a:pPr>
            <a:r>
              <a:rPr lang="en-US" altLang="ja-JP" sz="3300" dirty="0"/>
              <a:t>                              </a:t>
            </a:r>
            <a:r>
              <a:rPr lang="en-US" altLang="ja-JP" sz="4200" dirty="0"/>
              <a:t>M. </a:t>
            </a:r>
            <a:r>
              <a:rPr lang="en-US" altLang="ja-JP" sz="4200" dirty="0" err="1"/>
              <a:t>Grbic</a:t>
            </a:r>
            <a:r>
              <a:rPr lang="en-US" altLang="ja-JP" sz="4200" dirty="0"/>
              <a:t>, Y. Ihara, F. Bert. A. </a:t>
            </a:r>
            <a:r>
              <a:rPr lang="en-US" altLang="ja-JP" sz="4200" dirty="0" err="1"/>
              <a:t>Zorko</a:t>
            </a:r>
            <a:endParaRPr lang="en-US" altLang="ja-JP" sz="4200" dirty="0"/>
          </a:p>
          <a:p>
            <a:pPr marL="0" indent="0">
              <a:buNone/>
            </a:pPr>
            <a:r>
              <a:rPr lang="en-US" altLang="ja-JP" sz="3300" dirty="0"/>
              <a:t> </a:t>
            </a:r>
          </a:p>
          <a:p>
            <a:pPr marL="0" indent="0">
              <a:buNone/>
            </a:pPr>
            <a:r>
              <a:rPr lang="en-US" altLang="ja-JP" sz="3600" dirty="0"/>
              <a:t>                           </a:t>
            </a:r>
            <a:r>
              <a:rPr lang="en-US" altLang="ja-JP" sz="5100" dirty="0"/>
              <a:t>Triangle lattice</a:t>
            </a:r>
          </a:p>
          <a:p>
            <a:pPr marL="0" indent="0">
              <a:buNone/>
            </a:pPr>
            <a:r>
              <a:rPr lang="en-US" altLang="ja-JP" sz="4200" dirty="0"/>
              <a:t>                        L. Shu</a:t>
            </a:r>
          </a:p>
          <a:p>
            <a:pPr marL="0" indent="0">
              <a:buNone/>
            </a:pPr>
            <a:endParaRPr lang="en-US" altLang="ja-JP" sz="3300" dirty="0"/>
          </a:p>
          <a:p>
            <a:endParaRPr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2BA0B854-A628-F5B7-807F-FE00784F881C}"/>
              </a:ext>
            </a:extLst>
          </p:cNvPr>
          <p:cNvCxnSpPr>
            <a:cxnSpLocks/>
          </p:cNvCxnSpPr>
          <p:nvPr/>
        </p:nvCxnSpPr>
        <p:spPr>
          <a:xfrm>
            <a:off x="0" y="1198880"/>
            <a:ext cx="12192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8157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106C7D-733C-5CD7-BE37-AD6C45590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NMR/</a:t>
            </a:r>
            <a:r>
              <a:rPr kumimoji="1" lang="en-US" altLang="ja-JP" dirty="0" err="1"/>
              <a:t>muSR</a:t>
            </a:r>
            <a:r>
              <a:rPr kumimoji="1" lang="en-US" altLang="ja-JP" dirty="0"/>
              <a:t> for quantum magnetism (2)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A6924A1-0C87-F1E8-860E-9A4E454B4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89640" cy="396557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ja-JP" sz="3200" dirty="0"/>
              <a:t>Phenomena: </a:t>
            </a:r>
            <a:r>
              <a:rPr kumimoji="1" lang="en-US" altLang="ja-JP" sz="3200" dirty="0"/>
              <a:t>Fractional excitations and </a:t>
            </a:r>
            <a:r>
              <a:rPr kumimoji="1" lang="en-US" altLang="ja-JP" sz="3200" dirty="0" err="1"/>
              <a:t>Kitaev</a:t>
            </a:r>
            <a:r>
              <a:rPr kumimoji="1" lang="en-US" altLang="ja-JP" sz="3200" dirty="0"/>
              <a:t> quantum    </a:t>
            </a:r>
          </a:p>
          <a:p>
            <a:pPr marL="0" indent="0">
              <a:buNone/>
            </a:pPr>
            <a:r>
              <a:rPr lang="en-US" altLang="ja-JP" sz="3200" dirty="0"/>
              <a:t>                     </a:t>
            </a:r>
            <a:r>
              <a:rPr kumimoji="1" lang="en-US" altLang="ja-JP" sz="3200" dirty="0"/>
              <a:t>spin liquid</a:t>
            </a:r>
          </a:p>
          <a:p>
            <a:pPr marL="0" indent="0">
              <a:buNone/>
            </a:pPr>
            <a:r>
              <a:rPr kumimoji="1" lang="en-US" altLang="ja-JP" sz="2800" dirty="0"/>
              <a:t>                            </a:t>
            </a:r>
          </a:p>
          <a:p>
            <a:pPr marL="0" indent="0">
              <a:buNone/>
            </a:pPr>
            <a:r>
              <a:rPr lang="en-US" altLang="ja-JP" dirty="0"/>
              <a:t>                        </a:t>
            </a:r>
            <a:r>
              <a:rPr kumimoji="1" lang="en-US" altLang="ja-JP" sz="2800" dirty="0"/>
              <a:t>G. </a:t>
            </a:r>
            <a:r>
              <a:rPr kumimoji="1" lang="en-US" altLang="ja-JP" sz="2800" dirty="0" err="1"/>
              <a:t>Papavassiliou</a:t>
            </a:r>
            <a:r>
              <a:rPr kumimoji="1" lang="en-US" altLang="ja-JP" sz="2800" dirty="0"/>
              <a:t>, M. </a:t>
            </a:r>
            <a:r>
              <a:rPr kumimoji="1" lang="en-US" altLang="ja-JP" sz="2800" dirty="0" err="1"/>
              <a:t>Klanjsek</a:t>
            </a:r>
            <a:endParaRPr kumimoji="1" lang="en-US" altLang="ja-JP" sz="2800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sz="3300" dirty="0"/>
              <a:t>Materials:</a:t>
            </a:r>
            <a:r>
              <a:rPr lang="en-US" altLang="ja-JP" sz="2800" dirty="0"/>
              <a:t> </a:t>
            </a:r>
            <a:r>
              <a:rPr lang="en-US" altLang="ja-JP" sz="3200" dirty="0"/>
              <a:t>Honeycomb lattice</a:t>
            </a:r>
          </a:p>
          <a:p>
            <a:pPr marL="0" indent="0">
              <a:buNone/>
            </a:pPr>
            <a:r>
              <a:rPr lang="en-US" altLang="ja-JP" sz="2800" dirty="0"/>
              <a:t>                       </a:t>
            </a:r>
            <a:r>
              <a:rPr kumimoji="1" lang="en-US" altLang="ja-JP" sz="2800" dirty="0"/>
              <a:t>G. </a:t>
            </a:r>
            <a:r>
              <a:rPr kumimoji="1" lang="en-US" altLang="ja-JP" sz="2800" dirty="0" err="1"/>
              <a:t>Papavassiliou</a:t>
            </a:r>
            <a:r>
              <a:rPr kumimoji="1" lang="en-US" altLang="ja-JP" sz="2800" dirty="0"/>
              <a:t>, M. </a:t>
            </a:r>
            <a:r>
              <a:rPr kumimoji="1" lang="en-US" altLang="ja-JP" sz="2800" dirty="0" err="1"/>
              <a:t>Klanjsek</a:t>
            </a:r>
            <a:endParaRPr lang="en-US" altLang="ja-JP" sz="3600" dirty="0"/>
          </a:p>
          <a:p>
            <a:pPr marL="0" indent="0">
              <a:buNone/>
            </a:pPr>
            <a:endParaRPr kumimoji="1" lang="en-US" altLang="ja-JP" sz="2800" dirty="0"/>
          </a:p>
          <a:p>
            <a:pPr marL="0" indent="0">
              <a:buNone/>
            </a:pPr>
            <a:r>
              <a:rPr kumimoji="1" lang="en-US" altLang="ja-JP" sz="3800" dirty="0"/>
              <a:t>It is impressive to see that NMR can probe both Majorana Fermion excitations and Vison flux</a:t>
            </a:r>
            <a:endParaRPr kumimoji="1" lang="ja-JP" altLang="en-US" sz="3800" dirty="0"/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01395703-290D-33CA-2CBF-FD664C44D5D0}"/>
              </a:ext>
            </a:extLst>
          </p:cNvPr>
          <p:cNvCxnSpPr>
            <a:cxnSpLocks/>
          </p:cNvCxnSpPr>
          <p:nvPr/>
        </p:nvCxnSpPr>
        <p:spPr>
          <a:xfrm>
            <a:off x="0" y="1513840"/>
            <a:ext cx="12192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6857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D12975-A24D-1FF2-8492-72DEEA6D8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NMR/</a:t>
            </a:r>
            <a:r>
              <a:rPr kumimoji="1" lang="en-US" altLang="ja-JP" dirty="0" err="1"/>
              <a:t>muSR</a:t>
            </a:r>
            <a:r>
              <a:rPr kumimoji="1" lang="en-US" altLang="ja-JP" dirty="0"/>
              <a:t> for quantum magnetism (3)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156AF12-C491-80B3-705B-C7D457DCB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6"/>
          </a:xfrm>
        </p:spPr>
        <p:txBody>
          <a:bodyPr>
            <a:normAutofit fontScale="85000" lnSpcReduction="20000"/>
          </a:bodyPr>
          <a:lstStyle/>
          <a:p>
            <a:r>
              <a:rPr kumimoji="1" lang="en-US" altLang="zh-CN" sz="3000" dirty="0"/>
              <a:t>Low dimensional magnetism and spin chains: localized </a:t>
            </a:r>
            <a:r>
              <a:rPr lang="en-US" altLang="ja-JP" sz="3000" dirty="0"/>
              <a:t>Zhang-Rice triplet</a:t>
            </a:r>
          </a:p>
          <a:p>
            <a:pPr marL="0" indent="0">
              <a:buNone/>
            </a:pPr>
            <a:r>
              <a:rPr lang="en-US" altLang="ja-JP" sz="2800" dirty="0"/>
              <a:t>       </a:t>
            </a:r>
            <a:r>
              <a:rPr lang="en-US" altLang="ja-JP" sz="2600" dirty="0"/>
              <a:t>H.J. </a:t>
            </a:r>
            <a:r>
              <a:rPr lang="en-US" altLang="ja-JP" sz="2600" dirty="0" err="1"/>
              <a:t>Grafe</a:t>
            </a:r>
            <a:r>
              <a:rPr lang="zh-CN" altLang="en-US" sz="2600" dirty="0"/>
              <a:t>， </a:t>
            </a:r>
            <a:r>
              <a:rPr lang="en-US" altLang="zh-CN" sz="2600" dirty="0"/>
              <a:t>S.-H. Baek</a:t>
            </a:r>
          </a:p>
          <a:p>
            <a:endParaRPr lang="en-US" altLang="ja-JP" sz="2800" dirty="0"/>
          </a:p>
          <a:p>
            <a:r>
              <a:rPr kumimoji="1" lang="en-US" altLang="ja-JP" sz="3000" dirty="0"/>
              <a:t>Heavy Fermions: Ce-, Yb-based, QCP</a:t>
            </a:r>
          </a:p>
          <a:p>
            <a:pPr marL="0" indent="0">
              <a:buNone/>
            </a:pPr>
            <a:r>
              <a:rPr kumimoji="1" lang="en-US" altLang="ja-JP" dirty="0"/>
              <a:t>       </a:t>
            </a:r>
            <a:r>
              <a:rPr lang="en-US" altLang="ja-JP" sz="2600" dirty="0"/>
              <a:t>Y.-K. Luo, H. Sakai</a:t>
            </a:r>
            <a:endParaRPr kumimoji="1" lang="ja-JP" altLang="en-US" sz="2600" dirty="0"/>
          </a:p>
          <a:p>
            <a:endParaRPr kumimoji="1" lang="en-US" altLang="ja-JP" dirty="0"/>
          </a:p>
          <a:p>
            <a:r>
              <a:rPr kumimoji="1" lang="en-US" altLang="ja-JP" sz="3000" dirty="0"/>
              <a:t>Flat band</a:t>
            </a:r>
          </a:p>
          <a:p>
            <a:pPr marL="0" indent="0">
              <a:buNone/>
            </a:pPr>
            <a:r>
              <a:rPr kumimoji="1" lang="en-US" altLang="ja-JP" sz="3000" dirty="0"/>
              <a:t>    </a:t>
            </a:r>
            <a:r>
              <a:rPr kumimoji="1" lang="en-US" altLang="ja-JP" sz="2400" dirty="0"/>
              <a:t>L. Zheng</a:t>
            </a:r>
          </a:p>
          <a:p>
            <a:pPr marL="0" indent="0">
              <a:buNone/>
            </a:pPr>
            <a:endParaRPr kumimoji="1" lang="en-US" altLang="ja-JP" sz="3000" dirty="0"/>
          </a:p>
          <a:p>
            <a:r>
              <a:rPr lang="en-US" altLang="ja-JP" sz="3200" dirty="0" err="1"/>
              <a:t>Altermagnets</a:t>
            </a:r>
            <a:endParaRPr lang="en-US" altLang="ja-JP" sz="3200" dirty="0"/>
          </a:p>
          <a:p>
            <a:pPr marL="0" indent="0">
              <a:buNone/>
            </a:pPr>
            <a:r>
              <a:rPr kumimoji="1" lang="en-US" altLang="ja-JP" sz="3200" dirty="0"/>
              <a:t>   </a:t>
            </a:r>
            <a:r>
              <a:rPr kumimoji="1" lang="en-US" altLang="ja-JP" sz="2400" dirty="0"/>
              <a:t>Y.K. Luo, S. Nandi</a:t>
            </a:r>
            <a:endParaRPr lang="en-US" altLang="ja-JP" sz="2400" dirty="0"/>
          </a:p>
          <a:p>
            <a:pPr marL="0" indent="0">
              <a:buNone/>
            </a:pPr>
            <a:r>
              <a:rPr lang="en-US" altLang="ja-JP" dirty="0"/>
              <a:t>     </a:t>
            </a:r>
            <a:endParaRPr lang="en-US" altLang="zh-CN" sz="2400" dirty="0"/>
          </a:p>
          <a:p>
            <a:pPr marL="0" indent="0">
              <a:buNone/>
            </a:pPr>
            <a:endParaRPr kumimoji="1" lang="en-US" altLang="ja-JP" sz="2400" dirty="0"/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7C307748-C227-0725-7469-60813F919915}"/>
              </a:ext>
            </a:extLst>
          </p:cNvPr>
          <p:cNvCxnSpPr>
            <a:cxnSpLocks/>
          </p:cNvCxnSpPr>
          <p:nvPr/>
        </p:nvCxnSpPr>
        <p:spPr>
          <a:xfrm>
            <a:off x="0" y="1513840"/>
            <a:ext cx="12192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0866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13EB37-DE80-1B4B-4581-FB67787D8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NMR for superconductivity (1)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8171B5-CC80-AB64-C6E3-C471D9865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032375"/>
          </a:xfrm>
        </p:spPr>
        <p:txBody>
          <a:bodyPr>
            <a:normAutofit fontScale="77500" lnSpcReduction="20000"/>
          </a:bodyPr>
          <a:lstStyle/>
          <a:p>
            <a:r>
              <a:rPr kumimoji="1" lang="en-US" altLang="ja-JP" sz="3600" dirty="0" err="1"/>
              <a:t>Cuprates</a:t>
            </a:r>
            <a:r>
              <a:rPr kumimoji="1" lang="en-US" altLang="ja-JP" sz="3600" dirty="0"/>
              <a:t>: Competition between SC and other orders</a:t>
            </a:r>
          </a:p>
          <a:p>
            <a:endParaRPr kumimoji="1" lang="en-US" altLang="ja-JP" sz="3600" dirty="0"/>
          </a:p>
          <a:p>
            <a:pPr marL="0" indent="0">
              <a:buNone/>
            </a:pPr>
            <a:r>
              <a:rPr lang="en-US" altLang="ja-JP" dirty="0"/>
              <a:t>                        G. </a:t>
            </a:r>
            <a:r>
              <a:rPr lang="en-US" altLang="ja-JP" dirty="0" err="1"/>
              <a:t>Simutis</a:t>
            </a:r>
            <a:r>
              <a:rPr lang="zh-CN" altLang="en-US" dirty="0"/>
              <a:t>， </a:t>
            </a:r>
            <a:r>
              <a:rPr lang="en-US" altLang="zh-CN" dirty="0" err="1"/>
              <a:t>D.Pelc</a:t>
            </a:r>
            <a:endParaRPr lang="en-US" altLang="zh-CN" dirty="0"/>
          </a:p>
          <a:p>
            <a:pPr marL="0" indent="0">
              <a:buNone/>
            </a:pPr>
            <a:endParaRPr lang="en-US" altLang="ja-JP" dirty="0"/>
          </a:p>
          <a:p>
            <a:r>
              <a:rPr lang="en-US" altLang="ja-JP" sz="3600" dirty="0" err="1"/>
              <a:t>Nicklates</a:t>
            </a:r>
            <a:r>
              <a:rPr lang="en-US" altLang="ja-JP" sz="3600" dirty="0"/>
              <a:t>: SDW/CDW order above the SC transition, </a:t>
            </a:r>
          </a:p>
          <a:p>
            <a:pPr marL="0" indent="0">
              <a:buNone/>
            </a:pPr>
            <a:r>
              <a:rPr lang="en-US" altLang="ja-JP" sz="3600" dirty="0"/>
              <a:t>                   mono-. Bi-,tri-layers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/>
              <a:t>                         H. </a:t>
            </a:r>
            <a:r>
              <a:rPr kumimoji="1" lang="en-US" altLang="ja-JP" dirty="0" err="1"/>
              <a:t>Mukuda</a:t>
            </a:r>
            <a:r>
              <a:rPr kumimoji="1" lang="en-US" altLang="ja-JP" dirty="0"/>
              <a:t>, T. Wu, J. Luo, </a:t>
            </a:r>
            <a:r>
              <a:rPr lang="en-US" altLang="ja-JP" dirty="0"/>
              <a:t>Y. Wang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                 </a:t>
            </a:r>
          </a:p>
          <a:p>
            <a:endParaRPr lang="en-US" altLang="ja-JP" dirty="0"/>
          </a:p>
          <a:p>
            <a:endParaRPr lang="en-US" altLang="ja-JP" dirty="0"/>
          </a:p>
          <a:p>
            <a:pPr marL="0" indent="0">
              <a:buNone/>
            </a:pPr>
            <a:r>
              <a:rPr kumimoji="1" lang="en-US" altLang="ja-JP" sz="2400" dirty="0"/>
              <a:t>                      </a:t>
            </a:r>
            <a:endParaRPr lang="en-US" altLang="ja-JP" sz="2400" dirty="0"/>
          </a:p>
          <a:p>
            <a:pPr marL="0" indent="0">
              <a:buNone/>
            </a:pPr>
            <a:endParaRPr kumimoji="1" lang="en-US" altLang="ja-JP" sz="2400" dirty="0"/>
          </a:p>
          <a:p>
            <a:endParaRPr kumimoji="1" lang="ja-JP" altLang="en-US" dirty="0"/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0B0B97E1-E755-4A80-241D-7901A7A9BB43}"/>
              </a:ext>
            </a:extLst>
          </p:cNvPr>
          <p:cNvCxnSpPr>
            <a:cxnSpLocks/>
          </p:cNvCxnSpPr>
          <p:nvPr/>
        </p:nvCxnSpPr>
        <p:spPr>
          <a:xfrm>
            <a:off x="0" y="1513840"/>
            <a:ext cx="12192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4240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1337D7-5610-AADE-68D7-66FA4D670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/>
              <a:t>NMR for superconductivity (2)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0886129-8277-EF68-BAF6-721D11AA5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ja-JP" dirty="0"/>
              <a:t>U-, Ce-based: various degree of freedom</a:t>
            </a:r>
          </a:p>
          <a:p>
            <a:pPr marL="0" indent="0">
              <a:buNone/>
            </a:pPr>
            <a:r>
              <a:rPr kumimoji="1" lang="en-US" altLang="ja-JP" dirty="0"/>
              <a:t>    </a:t>
            </a:r>
            <a:r>
              <a:rPr kumimoji="1" lang="en-US" altLang="ja-JP" sz="2400" dirty="0"/>
              <a:t>K. Ishida, S. Kitagawa, S. Li</a:t>
            </a:r>
          </a:p>
          <a:p>
            <a:pPr marL="0" indent="0">
              <a:buNone/>
            </a:pPr>
            <a:endParaRPr kumimoji="1" lang="en-US" altLang="ja-JP" dirty="0"/>
          </a:p>
          <a:p>
            <a:r>
              <a:rPr kumimoji="1" lang="en-US" altLang="ja-JP" dirty="0"/>
              <a:t>Transition-metal compounds: spin-triplet pairing, multiple-component order parameter, multiple phases </a:t>
            </a:r>
          </a:p>
          <a:p>
            <a:pPr marL="0" indent="0">
              <a:buNone/>
            </a:pPr>
            <a:r>
              <a:rPr lang="en-US" altLang="ja-JP" sz="2400" dirty="0"/>
              <a:t>    S. Ogawa</a:t>
            </a:r>
          </a:p>
          <a:p>
            <a:endParaRPr lang="en-US" altLang="ja-JP" dirty="0"/>
          </a:p>
          <a:p>
            <a:r>
              <a:rPr kumimoji="1" lang="en-US" altLang="ja-JP" dirty="0"/>
              <a:t>Kagome-lattice superconductors: multiple gaps, loop current</a:t>
            </a:r>
          </a:p>
          <a:p>
            <a:pPr marL="0" indent="0">
              <a:buNone/>
            </a:pPr>
            <a:r>
              <a:rPr lang="en-US" altLang="ja-JP" dirty="0"/>
              <a:t>    </a:t>
            </a:r>
            <a:r>
              <a:rPr lang="en-US" altLang="ja-JP" sz="2400" dirty="0"/>
              <a:t>S. Kawasaki, X.Y. Feng</a:t>
            </a:r>
            <a:endParaRPr kumimoji="1" lang="en-US" altLang="ja-JP" sz="2400" dirty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E2AFECD0-D9CE-2D20-4E94-A9960616D803}"/>
              </a:ext>
            </a:extLst>
          </p:cNvPr>
          <p:cNvCxnSpPr>
            <a:cxnSpLocks/>
          </p:cNvCxnSpPr>
          <p:nvPr/>
        </p:nvCxnSpPr>
        <p:spPr>
          <a:xfrm>
            <a:off x="0" y="1513840"/>
            <a:ext cx="12192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1982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3A48F86-E478-5145-9C11-7DFB2B976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Vison flux in </a:t>
            </a:r>
            <a:r>
              <a:rPr lang="en-US" altLang="ja-JP" dirty="0" err="1"/>
              <a:t>Kitaev</a:t>
            </a:r>
            <a:r>
              <a:rPr lang="en-US" altLang="ja-JP" dirty="0"/>
              <a:t> compound</a:t>
            </a:r>
          </a:p>
          <a:p>
            <a:pPr marL="0" indent="0">
              <a:buNone/>
            </a:pPr>
            <a:r>
              <a:rPr kumimoji="1" lang="en-US" altLang="ja-JP" dirty="0"/>
              <a:t>       </a:t>
            </a:r>
            <a:r>
              <a:rPr kumimoji="1" lang="en-US" altLang="ja-JP" sz="2400" dirty="0"/>
              <a:t>M. </a:t>
            </a:r>
            <a:r>
              <a:rPr kumimoji="1" lang="en-US" altLang="ja-JP" sz="2400" dirty="0" err="1"/>
              <a:t>Klanjsek</a:t>
            </a:r>
            <a:endParaRPr kumimoji="1" lang="en-US" altLang="ja-JP" sz="2400" dirty="0"/>
          </a:p>
          <a:p>
            <a:pPr marL="0" indent="0">
              <a:buNone/>
            </a:pPr>
            <a:endParaRPr kumimoji="1" lang="en-US" altLang="ja-JP" sz="2400" dirty="0"/>
          </a:p>
          <a:p>
            <a:r>
              <a:rPr lang="en-US" altLang="ja-JP" dirty="0"/>
              <a:t>Topological semi-metals</a:t>
            </a:r>
          </a:p>
          <a:p>
            <a:pPr marL="0" indent="0">
              <a:buNone/>
            </a:pPr>
            <a:r>
              <a:rPr kumimoji="1" lang="en-US" altLang="ja-JP" dirty="0"/>
              <a:t>      </a:t>
            </a:r>
            <a:r>
              <a:rPr kumimoji="1" lang="en-US" altLang="ja-JP" sz="2400" dirty="0"/>
              <a:t>W. </a:t>
            </a:r>
            <a:r>
              <a:rPr kumimoji="1" lang="en-US" altLang="ja-JP" sz="2400" dirty="0" err="1"/>
              <a:t>Papawassiliou</a:t>
            </a:r>
            <a:r>
              <a:rPr kumimoji="1" lang="en-US" altLang="ja-JP" sz="2400" dirty="0"/>
              <a:t>, T. </a:t>
            </a:r>
            <a:r>
              <a:rPr kumimoji="1" lang="en-US" altLang="ja-JP" sz="2400" dirty="0" err="1"/>
              <a:t>Fujii</a:t>
            </a:r>
            <a:endParaRPr kumimoji="1" lang="en-US" altLang="ja-JP" sz="2400" dirty="0"/>
          </a:p>
          <a:p>
            <a:pPr marL="0" indent="0">
              <a:buNone/>
            </a:pPr>
            <a:endParaRPr kumimoji="1" lang="en-US" altLang="ja-JP" sz="2400" dirty="0"/>
          </a:p>
          <a:p>
            <a:r>
              <a:rPr lang="en-US" altLang="ja-JP" dirty="0" err="1"/>
              <a:t>Skyrmion</a:t>
            </a: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/>
              <a:t>      </a:t>
            </a:r>
            <a:r>
              <a:rPr kumimoji="1" lang="en-US" altLang="ja-JP" sz="2400" dirty="0"/>
              <a:t>M. </a:t>
            </a:r>
            <a:r>
              <a:rPr kumimoji="1" lang="en-US" altLang="ja-JP" sz="2400" dirty="0" err="1"/>
              <a:t>Gomilsek</a:t>
            </a:r>
            <a:endParaRPr kumimoji="1" lang="ja-JP" altLang="en-US" sz="24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A7D53B0E-56ED-A291-CF9D-3FDEFFF0EDC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dirty="0"/>
              <a:t>NMR for topological materials</a:t>
            </a:r>
            <a:endParaRPr lang="ja-JP" altLang="en-US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85284E60-87B6-9FF2-2DBA-128CE4697B4D}"/>
              </a:ext>
            </a:extLst>
          </p:cNvPr>
          <p:cNvCxnSpPr>
            <a:cxnSpLocks/>
          </p:cNvCxnSpPr>
          <p:nvPr/>
        </p:nvCxnSpPr>
        <p:spPr>
          <a:xfrm>
            <a:off x="0" y="1513840"/>
            <a:ext cx="12192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5423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3A48F86-E478-5145-9C11-7DFB2B976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002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kumimoji="1" lang="en-US" altLang="ja-JP" sz="2400" dirty="0"/>
          </a:p>
          <a:p>
            <a:r>
              <a:rPr lang="en-US" altLang="ja-JP" dirty="0"/>
              <a:t>Rear-Earth Hexaborides, metal-organic ferromagnets, 1T-TaS2: AF quadrupole order</a:t>
            </a:r>
          </a:p>
          <a:p>
            <a:pPr marL="0" indent="0">
              <a:buNone/>
            </a:pPr>
            <a:r>
              <a:rPr kumimoji="1" lang="en-US" altLang="ja-JP" dirty="0"/>
              <a:t>      </a:t>
            </a:r>
            <a:r>
              <a:rPr kumimoji="1" lang="en-US" altLang="ja-JP" sz="2400" dirty="0"/>
              <a:t>T. Mito, G. </a:t>
            </a:r>
            <a:r>
              <a:rPr kumimoji="1" lang="en-US" altLang="ja-JP" sz="2400" dirty="0" err="1"/>
              <a:t>Prando</a:t>
            </a:r>
            <a:r>
              <a:rPr kumimoji="1" lang="en-US" altLang="ja-JP" sz="2400" dirty="0"/>
              <a:t>, L. </a:t>
            </a:r>
            <a:r>
              <a:rPr kumimoji="1" lang="en-US" altLang="ja-JP" sz="2400" dirty="0" err="1"/>
              <a:t>Nie</a:t>
            </a:r>
            <a:endParaRPr kumimoji="1"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r>
              <a:rPr lang="en-US" altLang="ja-JP" sz="2800" dirty="0"/>
              <a:t>NMR theory: </a:t>
            </a:r>
            <a:r>
              <a:rPr lang="en-US" altLang="ja-JP" dirty="0"/>
              <a:t> </a:t>
            </a:r>
            <a:r>
              <a:rPr lang="en-US" altLang="ja-JP" sz="2800" dirty="0"/>
              <a:t>Y. Zhou, J. Wang</a:t>
            </a:r>
          </a:p>
          <a:p>
            <a:endParaRPr lang="en-US" altLang="ja-JP" sz="2800" dirty="0"/>
          </a:p>
          <a:p>
            <a:r>
              <a:rPr lang="en-US" altLang="ja-JP" sz="2800" dirty="0"/>
              <a:t>Posters</a:t>
            </a:r>
          </a:p>
          <a:p>
            <a:endParaRPr lang="en-US" altLang="ja-JP" dirty="0"/>
          </a:p>
          <a:p>
            <a:pPr marL="0" indent="0">
              <a:buNone/>
            </a:pPr>
            <a:endParaRPr kumimoji="1" lang="en-US" altLang="ja-JP" sz="2400" dirty="0"/>
          </a:p>
          <a:p>
            <a:pPr marL="0" indent="0">
              <a:buNone/>
            </a:pPr>
            <a:endParaRPr kumimoji="1" lang="ja-JP" altLang="en-US" sz="24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A7D53B0E-56ED-A291-CF9D-3FDEFFF0EDC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dirty="0"/>
              <a:t>NMR for other topics</a:t>
            </a:r>
            <a:endParaRPr lang="ja-JP" altLang="en-US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85284E60-87B6-9FF2-2DBA-128CE4697B4D}"/>
              </a:ext>
            </a:extLst>
          </p:cNvPr>
          <p:cNvCxnSpPr>
            <a:cxnSpLocks/>
          </p:cNvCxnSpPr>
          <p:nvPr/>
        </p:nvCxnSpPr>
        <p:spPr>
          <a:xfrm>
            <a:off x="0" y="1513840"/>
            <a:ext cx="12192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358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A8FF83-BFB8-7ACD-9C2B-51C25D7C4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Extreme conditions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B1859D2-3DE9-FF51-AFF0-F46ADF5412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High hydrostatic pressure</a:t>
            </a:r>
          </a:p>
          <a:p>
            <a:pPr marL="0" indent="0">
              <a:buNone/>
            </a:pPr>
            <a:r>
              <a:rPr lang="en-US" altLang="ja-JP" sz="2400" dirty="0"/>
              <a:t>   K. Kitagawa, W. Yu, G.Q. Liu, Y. Ihara, F. Bert, R. Jana</a:t>
            </a:r>
          </a:p>
          <a:p>
            <a:endParaRPr kumimoji="1" lang="en-US" altLang="ja-JP" dirty="0"/>
          </a:p>
          <a:p>
            <a:r>
              <a:rPr lang="en-US" altLang="ja-JP" b="1" dirty="0"/>
              <a:t>Uni-axial Strain</a:t>
            </a:r>
          </a:p>
          <a:p>
            <a:pPr marL="0" indent="0">
              <a:buNone/>
            </a:pPr>
            <a:r>
              <a:rPr kumimoji="1" lang="en-US" altLang="ja-JP" dirty="0"/>
              <a:t>   </a:t>
            </a:r>
            <a:r>
              <a:rPr kumimoji="1" lang="en-US" altLang="ja-JP" sz="2400" dirty="0"/>
              <a:t>G. </a:t>
            </a:r>
            <a:r>
              <a:rPr kumimoji="1" lang="en-US" altLang="ja-JP" sz="2400" dirty="0" err="1"/>
              <a:t>Simutis</a:t>
            </a:r>
            <a:r>
              <a:rPr kumimoji="1" lang="en-US" altLang="ja-JP" sz="2400" dirty="0"/>
              <a:t>, S. Kawasaki,</a:t>
            </a:r>
            <a:endParaRPr lang="en-US" altLang="ja-JP" sz="2400" dirty="0"/>
          </a:p>
          <a:p>
            <a:endParaRPr kumimoji="1" lang="en-US" altLang="ja-JP" dirty="0"/>
          </a:p>
          <a:p>
            <a:r>
              <a:rPr lang="en-US" altLang="ja-JP" dirty="0"/>
              <a:t>Low Temperature</a:t>
            </a:r>
          </a:p>
          <a:p>
            <a:pPr marL="0" indent="0">
              <a:buNone/>
            </a:pPr>
            <a:r>
              <a:rPr kumimoji="1" lang="en-US" altLang="ja-JP" dirty="0"/>
              <a:t>   </a:t>
            </a:r>
            <a:r>
              <a:rPr kumimoji="1" lang="en-US" altLang="ja-JP" sz="2400" dirty="0"/>
              <a:t>M. </a:t>
            </a:r>
            <a:r>
              <a:rPr kumimoji="1" lang="en-US" altLang="ja-JP" sz="2400" dirty="0" err="1"/>
              <a:t>Horvatic</a:t>
            </a:r>
            <a:r>
              <a:rPr kumimoji="1" lang="en-US" altLang="ja-JP" sz="2400" dirty="0"/>
              <a:t>, K. Ishida, S. Kitagawa, X.Y. </a:t>
            </a:r>
            <a:r>
              <a:rPr lang="en-US" altLang="ja-JP" sz="2400" dirty="0"/>
              <a:t>F</a:t>
            </a:r>
            <a:r>
              <a:rPr kumimoji="1" lang="en-US" altLang="ja-JP" sz="2400" dirty="0"/>
              <a:t>eng, S. Li</a:t>
            </a:r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endParaRPr kumimoji="1" lang="ja-JP" altLang="en-US" dirty="0"/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192A0753-768D-4C6A-9F09-9324447635A6}"/>
              </a:ext>
            </a:extLst>
          </p:cNvPr>
          <p:cNvCxnSpPr>
            <a:cxnSpLocks/>
          </p:cNvCxnSpPr>
          <p:nvPr/>
        </p:nvCxnSpPr>
        <p:spPr>
          <a:xfrm>
            <a:off x="0" y="1513840"/>
            <a:ext cx="12192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6719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4F09E7-B852-9368-005E-2258A80FA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New methods, New instrumentations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A6D842A-C58B-66FA-C6EE-A04B65271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69320" cy="4351338"/>
          </a:xfrm>
        </p:spPr>
        <p:txBody>
          <a:bodyPr/>
          <a:lstStyle/>
          <a:p>
            <a:r>
              <a:rPr kumimoji="1" lang="en-US" altLang="ja-JP" dirty="0"/>
              <a:t>Optical detected NMR</a:t>
            </a:r>
          </a:p>
          <a:p>
            <a:pPr marL="0" indent="0">
              <a:buNone/>
            </a:pPr>
            <a:r>
              <a:rPr lang="en-US" altLang="ja-JP" dirty="0"/>
              <a:t>       K. Kitagawa, </a:t>
            </a:r>
            <a:r>
              <a:rPr lang="en-US" altLang="ja-JP" dirty="0" err="1"/>
              <a:t>G.Q.Liu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r>
              <a:rPr lang="en-US" altLang="zh-CN" dirty="0"/>
              <a:t>AI assisted NMR </a:t>
            </a:r>
            <a:endParaRPr kumimoji="1" lang="en-US" altLang="ja-JP" dirty="0"/>
          </a:p>
          <a:p>
            <a:pPr marL="0" indent="0">
              <a:buNone/>
            </a:pPr>
            <a:r>
              <a:rPr lang="en-US" altLang="ja-JP" dirty="0"/>
              <a:t>      K. Kitagawa</a:t>
            </a:r>
          </a:p>
          <a:p>
            <a:pPr marL="0" indent="0">
              <a:buNone/>
            </a:pPr>
            <a:endParaRPr lang="en-US" altLang="ja-JP" dirty="0"/>
          </a:p>
          <a:p>
            <a:r>
              <a:rPr kumimoji="1" lang="en-US" altLang="ja-JP" dirty="0"/>
              <a:t>Direct Digital Synthesizer (L. Ma)</a:t>
            </a:r>
            <a:r>
              <a:rPr kumimoji="1" lang="zh-CN" altLang="en-US" dirty="0"/>
              <a:t>，</a:t>
            </a:r>
            <a:r>
              <a:rPr kumimoji="1" lang="en-US" altLang="zh-CN" dirty="0"/>
              <a:t>Bayesian Interface </a:t>
            </a:r>
            <a:r>
              <a:rPr kumimoji="1" lang="en-US" altLang="ja-JP" dirty="0"/>
              <a:t> </a:t>
            </a:r>
            <a:r>
              <a:rPr lang="en-US" altLang="ja-JP" dirty="0"/>
              <a:t>(T. Mito)</a:t>
            </a:r>
            <a:endParaRPr kumimoji="1" lang="en-US" altLang="ja-JP" dirty="0"/>
          </a:p>
          <a:p>
            <a:pPr marL="0" indent="0">
              <a:buNone/>
            </a:pPr>
            <a:r>
              <a:rPr lang="en-US" altLang="ja-JP" dirty="0"/>
              <a:t>    </a:t>
            </a: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89233FCF-3A1B-EF57-34FE-2F40F5304A42}"/>
              </a:ext>
            </a:extLst>
          </p:cNvPr>
          <p:cNvCxnSpPr>
            <a:cxnSpLocks/>
          </p:cNvCxnSpPr>
          <p:nvPr/>
        </p:nvCxnSpPr>
        <p:spPr>
          <a:xfrm>
            <a:off x="0" y="1513840"/>
            <a:ext cx="12192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7046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CDD847-FE3C-70E0-5B34-75A7C3F3D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Challenging </a:t>
            </a:r>
            <a:r>
              <a:rPr kumimoji="1" lang="en-US" altLang="ja-JP" dirty="0" err="1"/>
              <a:t>Expts</a:t>
            </a:r>
            <a:r>
              <a:rPr kumimoji="1" lang="en-US" altLang="ja-JP" dirty="0"/>
              <a:t>.: </a:t>
            </a:r>
            <a:r>
              <a:rPr lang="en-US" altLang="ja-JP" dirty="0"/>
              <a:t>s</a:t>
            </a:r>
            <a:r>
              <a:rPr kumimoji="1" lang="en-US" altLang="ja-JP" dirty="0"/>
              <a:t>mall-gamma nuclei, low-f experiments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EBF79DB-0CCB-0B5F-29FD-FFD791ABA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6745"/>
            <a:ext cx="10515600" cy="4351338"/>
          </a:xfrm>
        </p:spPr>
        <p:txBody>
          <a:bodyPr/>
          <a:lstStyle/>
          <a:p>
            <a:r>
              <a:rPr kumimoji="1" lang="en-US" altLang="ja-JP" baseline="30000" dirty="0"/>
              <a:t>33</a:t>
            </a:r>
            <a:r>
              <a:rPr kumimoji="1" lang="en-US" altLang="ja-JP" dirty="0"/>
              <a:t>S-NMR (S.-H. Baek, L. </a:t>
            </a:r>
            <a:r>
              <a:rPr kumimoji="1" lang="en-US" altLang="ja-JP" dirty="0" err="1"/>
              <a:t>Nie</a:t>
            </a:r>
            <a:r>
              <a:rPr kumimoji="1" lang="en-US" altLang="ja-JP" dirty="0"/>
              <a:t>)</a:t>
            </a:r>
          </a:p>
          <a:p>
            <a:endParaRPr kumimoji="1" lang="en-US" altLang="ja-JP" dirty="0"/>
          </a:p>
          <a:p>
            <a:r>
              <a:rPr lang="en-US" altLang="ja-JP" dirty="0"/>
              <a:t>Ba-NMR (M. </a:t>
            </a:r>
            <a:r>
              <a:rPr lang="en-US" altLang="ja-JP" dirty="0" err="1"/>
              <a:t>Klanjsek</a:t>
            </a:r>
            <a:r>
              <a:rPr lang="en-US" altLang="ja-JP" dirty="0"/>
              <a:t>)</a:t>
            </a:r>
          </a:p>
          <a:p>
            <a:endParaRPr kumimoji="1" lang="en-US" altLang="ja-JP" dirty="0"/>
          </a:p>
          <a:p>
            <a:r>
              <a:rPr lang="en-US" altLang="ja-JP" dirty="0"/>
              <a:t>Low-</a:t>
            </a:r>
            <a:r>
              <a:rPr lang="en-US" altLang="ja-JP" dirty="0" err="1"/>
              <a:t>freq</a:t>
            </a:r>
            <a:r>
              <a:rPr lang="en-US" altLang="ja-JP" dirty="0"/>
              <a:t> NQR ~0.5MHz (T. Mito)</a:t>
            </a:r>
            <a:endParaRPr kumimoji="1" lang="ja-JP" altLang="en-US" dirty="0"/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F43AD69D-E2EB-D03D-B9B5-CEAFD513137E}"/>
              </a:ext>
            </a:extLst>
          </p:cNvPr>
          <p:cNvCxnSpPr>
            <a:cxnSpLocks/>
          </p:cNvCxnSpPr>
          <p:nvPr/>
        </p:nvCxnSpPr>
        <p:spPr>
          <a:xfrm>
            <a:off x="0" y="1625600"/>
            <a:ext cx="12192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5395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FB2850-1B9B-C283-A6AF-99FC3880A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History of NMR workshops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1458B2E-5D20-5379-052A-7A0CE0A73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ja-JP" b="0" i="0" dirty="0">
                <a:solidFill>
                  <a:srgbClr val="777777"/>
                </a:solidFill>
                <a:effectLst/>
                <a:latin typeface="Roboto" panose="020F0502020204030204" pitchFamily="2" charset="0"/>
              </a:rPr>
              <a:t>Dresden 2005 organized by J. </a:t>
            </a:r>
            <a:r>
              <a:rPr lang="en-US" altLang="ja-JP" b="0" i="0" dirty="0" err="1">
                <a:solidFill>
                  <a:srgbClr val="777777"/>
                </a:solidFill>
                <a:effectLst/>
                <a:latin typeface="Roboto" panose="020F0502020204030204" pitchFamily="2" charset="0"/>
              </a:rPr>
              <a:t>Haase</a:t>
            </a:r>
            <a:endParaRPr lang="en-US" altLang="ja-JP" b="0" i="0" dirty="0">
              <a:solidFill>
                <a:srgbClr val="777777"/>
              </a:solidFill>
              <a:effectLst/>
              <a:latin typeface="Roboto" panose="020F0502020204030204" pitchFamily="2" charset="0"/>
            </a:endParaRPr>
          </a:p>
          <a:p>
            <a:pPr marL="0" indent="0">
              <a:buNone/>
            </a:pPr>
            <a:endParaRPr lang="en-US" altLang="ja-JP" b="0" i="0" dirty="0">
              <a:solidFill>
                <a:srgbClr val="777777"/>
              </a:solidFill>
              <a:effectLst/>
              <a:latin typeface="Roboto" panose="020F0502020204030204" pitchFamily="2" charset="0"/>
            </a:endParaRPr>
          </a:p>
          <a:p>
            <a:r>
              <a:rPr lang="en-US" altLang="ja-JP" b="0" i="0" dirty="0">
                <a:solidFill>
                  <a:srgbClr val="777777"/>
                </a:solidFill>
                <a:effectLst/>
                <a:latin typeface="Roboto" panose="020F0502020204030204" pitchFamily="2" charset="0"/>
              </a:rPr>
              <a:t> </a:t>
            </a:r>
            <a:r>
              <a:rPr lang="en-US" altLang="ja-JP" b="0" i="0" dirty="0" err="1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Trogir</a:t>
            </a:r>
            <a:r>
              <a:rPr lang="en-US" altLang="ja-JP" b="0" i="0" dirty="0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 (</a:t>
            </a:r>
            <a:r>
              <a:rPr lang="en-US" altLang="ja-JP" b="0" i="0" dirty="0">
                <a:solidFill>
                  <a:srgbClr val="FF0000"/>
                </a:solidFill>
                <a:effectLst/>
                <a:latin typeface="Roboto" panose="020F0502020204030204" pitchFamily="2" charset="0"/>
              </a:rPr>
              <a:t>Croatia) 2010, 2011</a:t>
            </a:r>
          </a:p>
          <a:p>
            <a:endParaRPr lang="en-US" altLang="ja-JP" b="0" i="0" dirty="0">
              <a:solidFill>
                <a:srgbClr val="777777"/>
              </a:solidFill>
              <a:effectLst/>
              <a:latin typeface="Roboto" panose="020F0502020204030204" pitchFamily="2" charset="0"/>
            </a:endParaRPr>
          </a:p>
          <a:p>
            <a:r>
              <a:rPr lang="en-US" altLang="ja-JP" dirty="0">
                <a:solidFill>
                  <a:srgbClr val="777777"/>
                </a:solidFill>
                <a:latin typeface="Roboto" panose="020F0502020204030204" pitchFamily="2" charset="0"/>
              </a:rPr>
              <a:t>Beijing 2016 </a:t>
            </a:r>
            <a:r>
              <a:rPr lang="en-US" altLang="ja-JP" b="0" i="0" dirty="0">
                <a:solidFill>
                  <a:srgbClr val="777777"/>
                </a:solidFill>
                <a:effectLst/>
                <a:latin typeface="Roboto" panose="020F0502020204030204" pitchFamily="2" charset="0"/>
              </a:rPr>
              <a:t>organized </a:t>
            </a:r>
            <a:r>
              <a:rPr lang="en-US" altLang="ja-JP" dirty="0">
                <a:solidFill>
                  <a:srgbClr val="777777"/>
                </a:solidFill>
                <a:latin typeface="Roboto" panose="020F0502020204030204" pitchFamily="2" charset="0"/>
              </a:rPr>
              <a:t>by G.-q. Zheng</a:t>
            </a:r>
          </a:p>
          <a:p>
            <a:endParaRPr lang="en-US" altLang="ja-JP" b="0" i="0" dirty="0">
              <a:solidFill>
                <a:srgbClr val="777777"/>
              </a:solidFill>
              <a:effectLst/>
              <a:latin typeface="Roboto" panose="020F0502020204030204" pitchFamily="2" charset="0"/>
            </a:endParaRPr>
          </a:p>
          <a:p>
            <a:r>
              <a:rPr lang="en-US" altLang="ja-JP" b="0" i="0" dirty="0">
                <a:solidFill>
                  <a:srgbClr val="FF0000"/>
                </a:solidFill>
                <a:effectLst/>
                <a:latin typeface="Roboto" panose="020F0502020204030204" pitchFamily="2" charset="0"/>
              </a:rPr>
              <a:t>Dresden2023</a:t>
            </a:r>
          </a:p>
          <a:p>
            <a:endParaRPr kumimoji="1" lang="en-US" altLang="ja-JP" dirty="0">
              <a:solidFill>
                <a:srgbClr val="002060"/>
              </a:solidFill>
              <a:latin typeface="Roboto" panose="020F0502020204030204" pitchFamily="2" charset="0"/>
            </a:endParaRPr>
          </a:p>
          <a:p>
            <a:r>
              <a:rPr lang="en-US" altLang="ja-JP" dirty="0">
                <a:solidFill>
                  <a:srgbClr val="FF0000"/>
                </a:solidFill>
                <a:latin typeface="Roboto" panose="020F0502020204030204" pitchFamily="2" charset="0"/>
              </a:rPr>
              <a:t>Beijing 2026 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73493D3-8594-2604-A194-98811DB33C3C}"/>
              </a:ext>
            </a:extLst>
          </p:cNvPr>
          <p:cNvSpPr txBox="1"/>
          <p:nvPr/>
        </p:nvSpPr>
        <p:spPr>
          <a:xfrm>
            <a:off x="934720" y="631190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800" dirty="0"/>
              <a:t>Where next </a:t>
            </a:r>
            <a:r>
              <a:rPr lang="en-US" altLang="ja-JP" sz="2800" dirty="0" err="1"/>
              <a:t>MagRes</a:t>
            </a:r>
            <a:r>
              <a:rPr lang="en-US" altLang="ja-JP" sz="2800" dirty="0"/>
              <a:t>?</a:t>
            </a:r>
            <a:endParaRPr lang="ja-JP" altLang="en-US" sz="2800" dirty="0"/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DA3EB4D-E581-38B9-856F-6A5CD5084664}"/>
              </a:ext>
            </a:extLst>
          </p:cNvPr>
          <p:cNvCxnSpPr>
            <a:cxnSpLocks/>
          </p:cNvCxnSpPr>
          <p:nvPr/>
        </p:nvCxnSpPr>
        <p:spPr>
          <a:xfrm>
            <a:off x="0" y="1513840"/>
            <a:ext cx="12192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109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5063F4-9965-6E43-84B2-132F7009A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Thanks to the program committee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A763C87-B7FF-9A95-B5CD-316CCD5E5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l"/>
            <a:r>
              <a:rPr lang="en-US" altLang="ja-JP" b="0" i="0" dirty="0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Nicholas </a:t>
            </a:r>
            <a:r>
              <a:rPr lang="en-US" altLang="ja-JP" b="0" i="0" dirty="0" err="1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Curro</a:t>
            </a:r>
            <a:r>
              <a:rPr lang="en-US" altLang="ja-JP" b="0" i="0" dirty="0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 (UC Davis, USA)</a:t>
            </a:r>
          </a:p>
          <a:p>
            <a:pPr algn="l"/>
            <a:r>
              <a:rPr lang="en-US" altLang="ja-JP" b="0" i="0" dirty="0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Yuji Furukawa (Iowa State University, USA)</a:t>
            </a:r>
          </a:p>
          <a:p>
            <a:pPr algn="l"/>
            <a:r>
              <a:rPr lang="en-US" altLang="ja-JP" b="0" i="0" dirty="0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Hans-Joachim </a:t>
            </a:r>
            <a:r>
              <a:rPr lang="en-US" altLang="ja-JP" b="0" i="0" dirty="0" err="1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Grafe</a:t>
            </a:r>
            <a:r>
              <a:rPr lang="en-US" altLang="ja-JP" b="0" i="0" dirty="0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 (IFW-</a:t>
            </a:r>
            <a:r>
              <a:rPr lang="en-US" altLang="ja-JP" b="0" i="0" dirty="0" err="1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dresden</a:t>
            </a:r>
            <a:r>
              <a:rPr lang="en-US" altLang="ja-JP" b="0" i="0" dirty="0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, Germany)</a:t>
            </a:r>
          </a:p>
          <a:p>
            <a:pPr algn="l"/>
            <a:r>
              <a:rPr lang="en-US" altLang="ja-JP" b="0" i="0" dirty="0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Takashi Imai (McMaster University, Canada)</a:t>
            </a:r>
          </a:p>
          <a:p>
            <a:pPr algn="l"/>
            <a:r>
              <a:rPr lang="en-US" altLang="ja-JP" b="0" i="0" dirty="0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Kenji Ishida (Kyoto University, Japan)</a:t>
            </a:r>
          </a:p>
          <a:p>
            <a:pPr algn="l"/>
            <a:r>
              <a:rPr lang="en-US" altLang="ja-JP" b="0" i="0" dirty="0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Marc-Henri Julien (</a:t>
            </a:r>
            <a:r>
              <a:rPr lang="en-US" altLang="ja-JP" b="0" i="0" dirty="0">
                <a:solidFill>
                  <a:srgbClr val="777777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LNCMI-CNRS, Grenoble, France</a:t>
            </a:r>
            <a:r>
              <a:rPr lang="en-US" altLang="ja-JP" b="0" i="0" dirty="0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)</a:t>
            </a:r>
          </a:p>
          <a:p>
            <a:pPr algn="l"/>
            <a:r>
              <a:rPr lang="en-US" altLang="ja-JP" b="0" i="0" dirty="0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Hannes </a:t>
            </a:r>
            <a:r>
              <a:rPr lang="en-US" altLang="ja-JP" b="0" i="0" dirty="0" err="1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Kühne</a:t>
            </a:r>
            <a:r>
              <a:rPr lang="en-US" altLang="ja-JP" b="0" i="0" dirty="0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ja-JP" altLang="en-US" b="0" i="0" dirty="0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（</a:t>
            </a:r>
            <a:r>
              <a:rPr lang="en-US" altLang="ja-JP" b="0" i="0" dirty="0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HZDR, Germany</a:t>
            </a:r>
            <a:r>
              <a:rPr lang="ja-JP" altLang="en-US" b="0" i="0" dirty="0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）</a:t>
            </a:r>
          </a:p>
          <a:p>
            <a:pPr algn="l"/>
            <a:r>
              <a:rPr lang="en-US" altLang="ja-JP" b="0" i="0" dirty="0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Avinash V. Mahajan (IIT Bombay, Mumbai, India)</a:t>
            </a:r>
          </a:p>
          <a:p>
            <a:pPr algn="l"/>
            <a:r>
              <a:rPr lang="en-US" altLang="ja-JP" b="0" i="0" dirty="0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Vesna Mitrovic (Brown University, USA)</a:t>
            </a:r>
          </a:p>
          <a:p>
            <a:pPr algn="l"/>
            <a:r>
              <a:rPr lang="en-US" altLang="ja-JP" b="0" i="0" dirty="0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Tao Wu (USTC, Hefei, China)</a:t>
            </a:r>
          </a:p>
          <a:p>
            <a:pPr algn="l"/>
            <a:r>
              <a:rPr lang="en-US" altLang="ja-JP" b="0" i="0" dirty="0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Andrej </a:t>
            </a:r>
            <a:r>
              <a:rPr lang="en-US" altLang="ja-JP" b="0" i="0" dirty="0" err="1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Zorko</a:t>
            </a:r>
            <a:r>
              <a:rPr lang="en-US" altLang="ja-JP" b="0" i="0" dirty="0">
                <a:solidFill>
                  <a:srgbClr val="777777"/>
                </a:solidFill>
                <a:effectLst/>
                <a:latin typeface="Roboto" panose="02000000000000000000" pitchFamily="2" charset="0"/>
              </a:rPr>
              <a:t> (University of Ljubljana, Slovenia)</a:t>
            </a: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742937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FED376-D902-383D-D040-4321D27A1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31595"/>
          </a:xfrm>
        </p:spPr>
        <p:txBody>
          <a:bodyPr/>
          <a:lstStyle/>
          <a:p>
            <a:r>
              <a:rPr lang="en-US" altLang="ja-JP" dirty="0"/>
              <a:t>Thanks to the organizers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B67B1CB-D80E-5F63-462F-4E92946EF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b="1" dirty="0"/>
              <a:t>Rui Zhou </a:t>
            </a:r>
            <a:r>
              <a:rPr kumimoji="1" lang="en-US" altLang="ja-JP" dirty="0"/>
              <a:t>and his team (Jie Yang, Jun Luo, </a:t>
            </a:r>
            <a:r>
              <a:rPr kumimoji="1" lang="en-US" altLang="ja-JP" dirty="0" err="1"/>
              <a:t>Shuo</a:t>
            </a:r>
            <a:r>
              <a:rPr kumimoji="1" lang="en-US" altLang="ja-JP" dirty="0"/>
              <a:t> Li, </a:t>
            </a:r>
            <a:r>
              <a:rPr kumimoji="1" lang="en-US" altLang="ja-JP" dirty="0" err="1"/>
              <a:t>Xuyang</a:t>
            </a:r>
            <a:r>
              <a:rPr kumimoji="1" lang="en-US" altLang="ja-JP" dirty="0"/>
              <a:t> Feng, Xin Zhang + </a:t>
            </a:r>
            <a:r>
              <a:rPr kumimoji="1" lang="en-US" altLang="zh-CN" dirty="0"/>
              <a:t>students</a:t>
            </a:r>
            <a:r>
              <a:rPr kumimoji="1" lang="en-US" altLang="ja-JP" dirty="0"/>
              <a:t>)</a:t>
            </a:r>
          </a:p>
          <a:p>
            <a:endParaRPr lang="en-US" altLang="ja-JP" dirty="0"/>
          </a:p>
          <a:p>
            <a:r>
              <a:rPr kumimoji="1" lang="en-US" altLang="ja-JP" dirty="0"/>
              <a:t>Secretaries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kumimoji="1" lang="en-US" altLang="ja-JP" dirty="0"/>
              <a:t> Jia Wei, </a:t>
            </a:r>
            <a:r>
              <a:rPr kumimoji="1" lang="en-US" altLang="ja-JP" dirty="0" err="1"/>
              <a:t>Yufei</a:t>
            </a:r>
            <a:r>
              <a:rPr kumimoji="1" lang="en-US" altLang="ja-JP" dirty="0"/>
              <a:t> Han, </a:t>
            </a:r>
            <a:r>
              <a:rPr kumimoji="1" lang="en-US" altLang="ja-JP" dirty="0" err="1"/>
              <a:t>Yixiao</a:t>
            </a:r>
            <a:r>
              <a:rPr kumimoji="1" lang="en-US" altLang="ja-JP" dirty="0"/>
              <a:t> Ding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1C0A6AB-46E6-808D-E82E-17BC20614042}"/>
              </a:ext>
            </a:extLst>
          </p:cNvPr>
          <p:cNvSpPr txBox="1"/>
          <p:nvPr/>
        </p:nvSpPr>
        <p:spPr>
          <a:xfrm>
            <a:off x="995680" y="5151120"/>
            <a:ext cx="6566221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3600" dirty="0"/>
              <a:t>See you on the next occasion!</a:t>
            </a:r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4709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3992</TotalTime>
  <Words>897</Words>
  <Application>Microsoft Office PowerPoint</Application>
  <PresentationFormat>ワイド画面</PresentationFormat>
  <Paragraphs>206</Paragraphs>
  <Slides>20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6" baseType="lpstr">
      <vt:lpstr>等线</vt:lpstr>
      <vt:lpstr>游ゴシック</vt:lpstr>
      <vt:lpstr>游ゴシック Light</vt:lpstr>
      <vt:lpstr>Arial</vt:lpstr>
      <vt:lpstr>Roboto</vt:lpstr>
      <vt:lpstr>Office テーマ</vt:lpstr>
      <vt:lpstr>Reflection of the workshop</vt:lpstr>
      <vt:lpstr>Many thanks to all of you for your contribution to and participating in this workshop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Various Topics Covered/Discussed</vt:lpstr>
      <vt:lpstr>NMR/muSR for quantum magnetism (1)</vt:lpstr>
      <vt:lpstr>NMR/muSR for quantum magnetism (2)</vt:lpstr>
      <vt:lpstr>NMR/muSR for quantum magnetism (3)</vt:lpstr>
      <vt:lpstr>NMR for superconductivity (1)</vt:lpstr>
      <vt:lpstr>NMR for superconductivity (2)</vt:lpstr>
      <vt:lpstr>PowerPoint プレゼンテーション</vt:lpstr>
      <vt:lpstr>PowerPoint プレゼンテーション</vt:lpstr>
      <vt:lpstr>Extreme conditions</vt:lpstr>
      <vt:lpstr>New methods, New instrumentations</vt:lpstr>
      <vt:lpstr>Challenging Expts.: small-gamma nuclei, low-f experiments</vt:lpstr>
      <vt:lpstr>History of NMR workshops</vt:lpstr>
      <vt:lpstr>Thanks to the program committee</vt:lpstr>
      <vt:lpstr>Thanks to the organizers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Zheng 鄭</dc:creator>
  <cp:lastModifiedBy>Zheng 鄭</cp:lastModifiedBy>
  <cp:revision>73</cp:revision>
  <dcterms:created xsi:type="dcterms:W3CDTF">2026-09-07T12:55:57Z</dcterms:created>
  <dcterms:modified xsi:type="dcterms:W3CDTF">2026-09-11T08:49:11Z</dcterms:modified>
</cp:coreProperties>
</file>